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notesMasterIdLst>
    <p:notesMasterId r:id="rId19"/>
  </p:notesMasterIdLst>
  <p:sldIdLst>
    <p:sldId id="256" r:id="rId2"/>
    <p:sldId id="257" r:id="rId3"/>
    <p:sldId id="260" r:id="rId4"/>
    <p:sldId id="274" r:id="rId5"/>
    <p:sldId id="268" r:id="rId6"/>
    <p:sldId id="275" r:id="rId7"/>
    <p:sldId id="276" r:id="rId8"/>
    <p:sldId id="277" r:id="rId9"/>
    <p:sldId id="261" r:id="rId10"/>
    <p:sldId id="278" r:id="rId11"/>
    <p:sldId id="279" r:id="rId12"/>
    <p:sldId id="263" r:id="rId13"/>
    <p:sldId id="264" r:id="rId14"/>
    <p:sldId id="270" r:id="rId15"/>
    <p:sldId id="271" r:id="rId16"/>
    <p:sldId id="273" r:id="rId17"/>
    <p:sldId id="280"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4647CA7-6EF5-4C47-93B0-118AB39CFE5D}" v="8" dt="2022-07-18T21:47:37.18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3" autoAdjust="0"/>
    <p:restoredTop sz="94660"/>
  </p:normalViewPr>
  <p:slideViewPr>
    <p:cSldViewPr snapToGrid="0">
      <p:cViewPr varScale="1">
        <p:scale>
          <a:sx n="67" d="100"/>
          <a:sy n="67" d="100"/>
        </p:scale>
        <p:origin x="96" y="1356"/>
      </p:cViewPr>
      <p:guideLst/>
    </p:cSldViewPr>
  </p:slideViewPr>
  <p:notesTextViewPr>
    <p:cViewPr>
      <p:scale>
        <a:sx n="1" d="1"/>
        <a:sy n="1" d="1"/>
      </p:scale>
      <p:origin x="0" y="0"/>
    </p:cViewPr>
  </p:notesTextViewPr>
  <p:notesViewPr>
    <p:cSldViewPr snapToGrid="0">
      <p:cViewPr varScale="1">
        <p:scale>
          <a:sx n="95" d="100"/>
          <a:sy n="95" d="100"/>
        </p:scale>
        <p:origin x="1296"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F83F49-EC7D-44FF-AC99-2E1C6C7931B1}" type="datetimeFigureOut">
              <a:rPr lang="en-US" smtClean="0"/>
              <a:t>9/18/2022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412DD2-A832-48A4-BB79-1D73753E0E49}" type="slidenum">
              <a:rPr lang="en-US" smtClean="0"/>
              <a:t>‹#›</a:t>
            </a:fld>
            <a:endParaRPr lang="en-US"/>
          </a:p>
        </p:txBody>
      </p:sp>
    </p:spTree>
    <p:extLst>
      <p:ext uri="{BB962C8B-B14F-4D97-AF65-F5344CB8AC3E}">
        <p14:creationId xmlns:p14="http://schemas.microsoft.com/office/powerpoint/2010/main" val="38776032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amazon.com/Hardwiring-Happiness-Science-Contentment-Confidence/dp/0385347316"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F412DD2-A832-48A4-BB79-1D73753E0E49}" type="slidenum">
              <a:rPr lang="en-US" smtClean="0"/>
              <a:t>1</a:t>
            </a:fld>
            <a:endParaRPr lang="en-US"/>
          </a:p>
        </p:txBody>
      </p:sp>
    </p:spTree>
    <p:extLst>
      <p:ext uri="{BB962C8B-B14F-4D97-AF65-F5344CB8AC3E}">
        <p14:creationId xmlns:p14="http://schemas.microsoft.com/office/powerpoint/2010/main" val="6590326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Will you commit to discussing any purchase above $50 with me before buying?</a:t>
            </a:r>
          </a:p>
          <a:p>
            <a:endParaRPr lang="en-US" dirty="0"/>
          </a:p>
          <a:p>
            <a:r>
              <a:rPr lang="en-US" dirty="0"/>
              <a:t>Will you call me if you are going to be late for dinner?</a:t>
            </a:r>
          </a:p>
          <a:p>
            <a:endParaRPr lang="en-US" dirty="0"/>
          </a:p>
          <a:p>
            <a:r>
              <a:rPr lang="en-US" dirty="0"/>
              <a:t>Will you fold your clean clothes and put them in the drawers?</a:t>
            </a:r>
          </a:p>
          <a:p>
            <a:endParaRPr lang="en-US" dirty="0"/>
          </a:p>
          <a:p>
            <a:r>
              <a:rPr lang="en-US" dirty="0"/>
              <a:t>Will you tend the kids one evening a week so I can have some time off?</a:t>
            </a:r>
          </a:p>
          <a:p>
            <a:r>
              <a:rPr lang="en-US" dirty="0"/>
              <a:t>Will you speak to me in kind terms without disrespect or swearing?</a:t>
            </a:r>
          </a:p>
          <a:p>
            <a:endParaRPr lang="en-US" dirty="0"/>
          </a:p>
          <a:p>
            <a:endParaRPr lang="en-US" dirty="0"/>
          </a:p>
          <a:p>
            <a:r>
              <a:rPr lang="en-US" sz="1600" b="1" dirty="0"/>
              <a:t>Not </a:t>
            </a:r>
          </a:p>
          <a:p>
            <a:r>
              <a:rPr lang="en-US" dirty="0"/>
              <a:t>Will you stop being a jerk?</a:t>
            </a:r>
          </a:p>
          <a:p>
            <a:r>
              <a:rPr lang="en-US" dirty="0"/>
              <a:t>Will you always be nice?</a:t>
            </a:r>
          </a:p>
          <a:p>
            <a:r>
              <a:rPr lang="en-US" dirty="0"/>
              <a:t>Will you promise to keep your room clean?</a:t>
            </a:r>
          </a:p>
          <a:p>
            <a:r>
              <a:rPr lang="en-US" dirty="0"/>
              <a:t>Will you never get mad at me?</a:t>
            </a:r>
          </a:p>
        </p:txBody>
      </p:sp>
      <p:sp>
        <p:nvSpPr>
          <p:cNvPr id="4" name="Slide Number Placeholder 3"/>
          <p:cNvSpPr>
            <a:spLocks noGrp="1"/>
          </p:cNvSpPr>
          <p:nvPr>
            <p:ph type="sldNum" sz="quarter" idx="5"/>
          </p:nvPr>
        </p:nvSpPr>
        <p:spPr/>
        <p:txBody>
          <a:bodyPr/>
          <a:lstStyle/>
          <a:p>
            <a:fld id="{1F412DD2-A832-48A4-BB79-1D73753E0E49}" type="slidenum">
              <a:rPr lang="en-US" smtClean="0"/>
              <a:t>10</a:t>
            </a:fld>
            <a:endParaRPr lang="en-US"/>
          </a:p>
        </p:txBody>
      </p:sp>
    </p:spTree>
    <p:extLst>
      <p:ext uri="{BB962C8B-B14F-4D97-AF65-F5344CB8AC3E}">
        <p14:creationId xmlns:p14="http://schemas.microsoft.com/office/powerpoint/2010/main" val="9546309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the hardest part of dealing with relational conflict</a:t>
            </a:r>
          </a:p>
          <a:p>
            <a:r>
              <a:rPr lang="en-US" dirty="0"/>
              <a:t>You have to be completely clear that you cannot control other people.</a:t>
            </a:r>
          </a:p>
          <a:p>
            <a:endParaRPr lang="en-US" dirty="0"/>
          </a:p>
          <a:p>
            <a:r>
              <a:rPr lang="en-US" dirty="0"/>
              <a:t>However, you have to make a judgement call for safety.  Certainly, you will not let a toddler choose whether or not to play in the street.  Likewise, a teenager, even though in an adult body, does not have an adult  brain and will need boundaries.  Like my sister-in-Law says, “After I tell them twice, I systematically remove their sources of pleasure.”</a:t>
            </a:r>
          </a:p>
          <a:p>
            <a:endParaRPr lang="en-US" dirty="0"/>
          </a:p>
          <a:p>
            <a:r>
              <a:rPr lang="en-US" dirty="0"/>
              <a:t>Admittedly, this next step requires unheralded patience and strength. </a:t>
            </a:r>
          </a:p>
          <a:p>
            <a:r>
              <a:rPr lang="en-US" dirty="0"/>
              <a:t>Most people can get through this process  once or twice, but when they meet with opposition, they usually resort to complaining and losing strategies.  It is habit and it feels less vulnerable.    But THEY ARE STILL LOSING STRATEGIES!</a:t>
            </a:r>
          </a:p>
          <a:p>
            <a:endParaRPr lang="en-US" dirty="0"/>
          </a:p>
          <a:p>
            <a:r>
              <a:rPr lang="en-US" dirty="0"/>
              <a:t>Real strength comes from not having to use coercion or manipulation.  Real strength comes from love, self control, and knowing that you are as good as, but NOT better than anyone else.</a:t>
            </a:r>
          </a:p>
        </p:txBody>
      </p:sp>
      <p:sp>
        <p:nvSpPr>
          <p:cNvPr id="4" name="Slide Number Placeholder 3"/>
          <p:cNvSpPr>
            <a:spLocks noGrp="1"/>
          </p:cNvSpPr>
          <p:nvPr>
            <p:ph type="sldNum" sz="quarter" idx="5"/>
          </p:nvPr>
        </p:nvSpPr>
        <p:spPr/>
        <p:txBody>
          <a:bodyPr/>
          <a:lstStyle/>
          <a:p>
            <a:fld id="{1F412DD2-A832-48A4-BB79-1D73753E0E49}" type="slidenum">
              <a:rPr lang="en-US" smtClean="0"/>
              <a:t>11</a:t>
            </a:fld>
            <a:endParaRPr lang="en-US"/>
          </a:p>
        </p:txBody>
      </p:sp>
    </p:spTree>
    <p:extLst>
      <p:ext uri="{BB962C8B-B14F-4D97-AF65-F5344CB8AC3E}">
        <p14:creationId xmlns:p14="http://schemas.microsoft.com/office/powerpoint/2010/main" val="4970759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10AA9763-61B3-41BD-907F-4B219F2F8B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4A9A621F-1725-4103-A559-F4DC4C7C94B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So, </a:t>
            </a:r>
            <a:r>
              <a:rPr lang="en-US" altLang="en-US" dirty="0"/>
              <a:t>what do we do when we are in that tough spot?  </a:t>
            </a:r>
            <a:endParaRPr lang="en-US" altLang="en-US" sz="1100" dirty="0"/>
          </a:p>
          <a:p>
            <a:pPr lvl="1" eaLnBrk="1" hangingPunct="1">
              <a:spcBef>
                <a:spcPct val="0"/>
              </a:spcBef>
            </a:pPr>
            <a:r>
              <a:rPr lang="en-US" altLang="en-US" dirty="0"/>
              <a:t>Some sort of </a:t>
            </a:r>
            <a:r>
              <a:rPr lang="en-US" altLang="en-US" b="1" dirty="0"/>
              <a:t>self-protective move</a:t>
            </a:r>
            <a:r>
              <a:rPr lang="en-US" altLang="en-US" dirty="0"/>
              <a:t> (FIGHT ,Freeze FLIGHT , FIX)</a:t>
            </a:r>
            <a:endParaRPr lang="en-US" altLang="en-US" sz="1100" dirty="0"/>
          </a:p>
          <a:p>
            <a:pPr lvl="1" eaLnBrk="1" hangingPunct="1">
              <a:spcBef>
                <a:spcPct val="0"/>
              </a:spcBef>
            </a:pPr>
            <a:r>
              <a:rPr lang="en-US" altLang="en-US" b="1" dirty="0"/>
              <a:t>Losing Strategies </a:t>
            </a:r>
            <a:r>
              <a:rPr lang="en-US" altLang="en-US" dirty="0"/>
              <a:t>(List of common self-protective but relationally damaging strategies)</a:t>
            </a:r>
          </a:p>
          <a:p>
            <a:pPr eaLnBrk="1" hangingPunct="1">
              <a:spcBef>
                <a:spcPct val="0"/>
              </a:spcBef>
            </a:pPr>
            <a:r>
              <a:rPr lang="en-US" altLang="en-US" b="1" dirty="0"/>
              <a:t>Tolerate Solitude (hold our autonomy) in our relationships</a:t>
            </a:r>
            <a:endParaRPr lang="en-US" altLang="en-US" dirty="0"/>
          </a:p>
          <a:p>
            <a:pPr eaLnBrk="1" hangingPunct="1">
              <a:spcBef>
                <a:spcPct val="0"/>
              </a:spcBef>
            </a:pPr>
            <a:r>
              <a:rPr lang="en-US" altLang="en-US" b="1" dirty="0"/>
              <a:t>a.  </a:t>
            </a:r>
            <a:r>
              <a:rPr lang="en-US" altLang="en-US" dirty="0"/>
              <a:t>Paradox of relational esteem is that it requires our ability to sit with our unmet longings </a:t>
            </a:r>
            <a:r>
              <a:rPr lang="en-US" altLang="en-US" u="sng" dirty="0"/>
              <a:t>without punishing our spouse or others</a:t>
            </a:r>
            <a:r>
              <a:rPr lang="en-US" altLang="en-US" dirty="0"/>
              <a:t>.  </a:t>
            </a:r>
          </a:p>
          <a:p>
            <a:pPr eaLnBrk="1" hangingPunct="1">
              <a:spcBef>
                <a:spcPct val="0"/>
              </a:spcBef>
            </a:pPr>
            <a:endParaRPr lang="en-US" altLang="en-US" dirty="0"/>
          </a:p>
          <a:p>
            <a:pPr eaLnBrk="1" hangingPunct="1">
              <a:spcBef>
                <a:spcPct val="0"/>
              </a:spcBef>
            </a:pPr>
            <a:r>
              <a:rPr lang="en-US" altLang="en-US" dirty="0"/>
              <a:t>Our capacity to stay close to people rests on our ability to tolerate our unmet longings (without entitlement), recognizing that they are a flawed human being, not a caretaker</a:t>
            </a:r>
          </a:p>
          <a:p>
            <a:pPr eaLnBrk="1" hangingPunct="1">
              <a:spcBef>
                <a:spcPct val="0"/>
              </a:spcBef>
            </a:pPr>
            <a:endParaRPr lang="en-US" altLang="en-US" dirty="0"/>
          </a:p>
          <a:p>
            <a:pPr eaLnBrk="1" hangingPunct="1">
              <a:spcBef>
                <a:spcPct val="0"/>
              </a:spcBef>
            </a:pPr>
            <a:r>
              <a:rPr lang="en-US" altLang="en-US" dirty="0"/>
              <a:t>Staying loving and respectful to someone who is disappointing us is Christ-like behavior.  It is one of the most difficult relationship skills we can learn.  It requires us to maintain our own separate value, and see the value of the relationship even though it is less than perfect.  </a:t>
            </a:r>
          </a:p>
          <a:p>
            <a:pPr lvl="1" eaLnBrk="1" hangingPunct="1">
              <a:spcBef>
                <a:spcPct val="0"/>
              </a:spcBef>
            </a:pPr>
            <a:endParaRPr lang="en-US" altLang="en-US" sz="1100" dirty="0"/>
          </a:p>
          <a:p>
            <a:pPr eaLnBrk="1" hangingPunct="1">
              <a:spcBef>
                <a:spcPct val="0"/>
              </a:spcBef>
            </a:pPr>
            <a:endParaRPr lang="en-US" altLang="en-US" dirty="0"/>
          </a:p>
        </p:txBody>
      </p:sp>
      <p:sp>
        <p:nvSpPr>
          <p:cNvPr id="23556" name="Slide Number Placeholder 3">
            <a:extLst>
              <a:ext uri="{FF2B5EF4-FFF2-40B4-BE49-F238E27FC236}">
                <a16:creationId xmlns:a16="http://schemas.microsoft.com/office/drawing/2014/main" id="{E5271CA8-D3B1-4DCC-B24A-5A2E9FE5DFA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D929AA8-9E7B-4451-A02F-85F08D3EF538}" type="slidenum">
              <a:rPr lang="en-US" altLang="en-US"/>
              <a:pPr>
                <a:spcBef>
                  <a:spcPct val="0"/>
                </a:spcBef>
              </a:pPr>
              <a:t>12</a:t>
            </a:fld>
            <a:endParaRPr lang="en-US" altLang="en-US"/>
          </a:p>
        </p:txBody>
      </p:sp>
    </p:spTree>
    <p:extLst>
      <p:ext uri="{BB962C8B-B14F-4D97-AF65-F5344CB8AC3E}">
        <p14:creationId xmlns:p14="http://schemas.microsoft.com/office/powerpoint/2010/main" val="13365855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EB980F7A-6B67-47BD-A0B1-12F71B65DC5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57849FC6-36B1-4234-8A80-7F82590868A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What ways have you found that help you to calm down and gain perspective?</a:t>
            </a:r>
          </a:p>
          <a:p>
            <a:pPr eaLnBrk="1" hangingPunct="1">
              <a:spcBef>
                <a:spcPct val="0"/>
              </a:spcBef>
            </a:pPr>
            <a:endParaRPr lang="en-US" altLang="en-US" dirty="0"/>
          </a:p>
          <a:p>
            <a:pPr eaLnBrk="1" hangingPunct="1">
              <a:spcBef>
                <a:spcPct val="0"/>
              </a:spcBef>
            </a:pPr>
            <a:endParaRPr lang="en-US" altLang="en-US" dirty="0"/>
          </a:p>
          <a:p>
            <a:pPr eaLnBrk="1" hangingPunct="1">
              <a:spcBef>
                <a:spcPct val="0"/>
              </a:spcBef>
            </a:pPr>
            <a:r>
              <a:rPr lang="en-US" altLang="en-US" dirty="0"/>
              <a:t>Humor - </a:t>
            </a:r>
          </a:p>
          <a:p>
            <a:pPr eaLnBrk="1" hangingPunct="1">
              <a:spcBef>
                <a:spcPct val="0"/>
              </a:spcBef>
            </a:pPr>
            <a:r>
              <a:rPr lang="en-US" altLang="en-US" dirty="0"/>
              <a:t>Cake wrecks</a:t>
            </a:r>
          </a:p>
          <a:p>
            <a:pPr eaLnBrk="1" hangingPunct="1">
              <a:spcBef>
                <a:spcPct val="0"/>
              </a:spcBef>
            </a:pPr>
            <a:r>
              <a:rPr lang="en-US" altLang="en-US" dirty="0"/>
              <a:t>Mystery Science Theater 3000</a:t>
            </a:r>
          </a:p>
          <a:p>
            <a:pPr eaLnBrk="1" hangingPunct="1">
              <a:spcBef>
                <a:spcPct val="0"/>
              </a:spcBef>
            </a:pPr>
            <a:r>
              <a:rPr lang="en-US" altLang="en-US" dirty="0" err="1"/>
              <a:t>Engrish</a:t>
            </a:r>
            <a:endParaRPr lang="en-US" altLang="en-US" dirty="0"/>
          </a:p>
          <a:p>
            <a:pPr eaLnBrk="1" hangingPunct="1">
              <a:spcBef>
                <a:spcPct val="0"/>
              </a:spcBef>
            </a:pPr>
            <a:r>
              <a:rPr lang="en-US" altLang="en-US" dirty="0"/>
              <a:t>Epic Fail</a:t>
            </a:r>
          </a:p>
          <a:p>
            <a:pPr eaLnBrk="1" hangingPunct="1">
              <a:spcBef>
                <a:spcPct val="0"/>
              </a:spcBef>
            </a:pPr>
            <a:r>
              <a:rPr lang="en-US" altLang="en-US" dirty="0"/>
              <a:t>There, I fixed it</a:t>
            </a:r>
          </a:p>
          <a:p>
            <a:pPr eaLnBrk="1" hangingPunct="1">
              <a:spcBef>
                <a:spcPct val="0"/>
              </a:spcBef>
            </a:pPr>
            <a:r>
              <a:rPr lang="en-US" altLang="en-US" dirty="0"/>
              <a:t>Awkward family photos</a:t>
            </a:r>
          </a:p>
          <a:p>
            <a:pPr eaLnBrk="1" hangingPunct="1">
              <a:spcBef>
                <a:spcPct val="0"/>
              </a:spcBef>
            </a:pPr>
            <a:r>
              <a:rPr lang="en-US" altLang="en-US" dirty="0"/>
              <a:t>Books:</a:t>
            </a:r>
          </a:p>
          <a:p>
            <a:pPr eaLnBrk="1" hangingPunct="1">
              <a:spcBef>
                <a:spcPct val="0"/>
              </a:spcBef>
            </a:pPr>
            <a:r>
              <a:rPr lang="en-US" altLang="en-US" dirty="0"/>
              <a:t>   Eats Shoots and Leaves</a:t>
            </a:r>
          </a:p>
          <a:p>
            <a:pPr eaLnBrk="1" hangingPunct="1">
              <a:spcBef>
                <a:spcPct val="0"/>
              </a:spcBef>
            </a:pPr>
            <a:r>
              <a:rPr lang="en-US" altLang="en-US" dirty="0"/>
              <a:t>   Patrick </a:t>
            </a:r>
            <a:r>
              <a:rPr lang="en-US" altLang="en-US" dirty="0" err="1"/>
              <a:t>McMannus</a:t>
            </a:r>
            <a:endParaRPr lang="en-US" altLang="en-US" dirty="0"/>
          </a:p>
          <a:p>
            <a:pPr eaLnBrk="1" hangingPunct="1">
              <a:spcBef>
                <a:spcPct val="0"/>
              </a:spcBef>
            </a:pPr>
            <a:r>
              <a:rPr lang="en-US" altLang="en-US" dirty="0"/>
              <a:t>   Terry </a:t>
            </a:r>
            <a:r>
              <a:rPr lang="en-US" altLang="en-US" dirty="0" err="1"/>
              <a:t>Pratchet</a:t>
            </a:r>
            <a:r>
              <a:rPr lang="en-US" altLang="en-US" dirty="0"/>
              <a:t>-Disc World</a:t>
            </a:r>
          </a:p>
          <a:p>
            <a:pPr eaLnBrk="1" hangingPunct="1">
              <a:spcBef>
                <a:spcPct val="0"/>
              </a:spcBef>
            </a:pPr>
            <a:endParaRPr lang="en-US" altLang="en-US" dirty="0"/>
          </a:p>
        </p:txBody>
      </p:sp>
      <p:sp>
        <p:nvSpPr>
          <p:cNvPr id="25604" name="Slide Number Placeholder 3">
            <a:extLst>
              <a:ext uri="{FF2B5EF4-FFF2-40B4-BE49-F238E27FC236}">
                <a16:creationId xmlns:a16="http://schemas.microsoft.com/office/drawing/2014/main" id="{37D617A5-CBB5-4367-A150-51E331760B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DA2E117-3388-431A-952E-09E30AB42A1D}" type="slidenum">
              <a:rPr lang="en-US" altLang="en-US"/>
              <a:pPr>
                <a:spcBef>
                  <a:spcPct val="0"/>
                </a:spcBef>
              </a:pPr>
              <a:t>13</a:t>
            </a:fld>
            <a:endParaRPr lang="en-US" altLang="en-US"/>
          </a:p>
        </p:txBody>
      </p:sp>
    </p:spTree>
    <p:extLst>
      <p:ext uri="{BB962C8B-B14F-4D97-AF65-F5344CB8AC3E}">
        <p14:creationId xmlns:p14="http://schemas.microsoft.com/office/powerpoint/2010/main" val="34486018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3F592A18-F82F-4637-AC26-F3D455C87F9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639CFC43-AE2B-4B6C-8847-7BDA88D367C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Often, we resort to these behaviors to calm ourselves when we are distressed for not getting what we want.  These behaviors may distract us, but they do nothing to actually soothe our unhappiness.  They may make the situation worse. </a:t>
            </a:r>
          </a:p>
          <a:p>
            <a:pPr eaLnBrk="1" hangingPunct="1">
              <a:spcBef>
                <a:spcPct val="0"/>
              </a:spcBef>
            </a:pPr>
            <a:endParaRPr lang="en-US" altLang="en-US" dirty="0"/>
          </a:p>
          <a:p>
            <a:pPr eaLnBrk="1" hangingPunct="1">
              <a:spcBef>
                <a:spcPct val="0"/>
              </a:spcBef>
            </a:pPr>
            <a:r>
              <a:rPr lang="en-US" altLang="en-US" dirty="0"/>
              <a:t>Any virtue carried to an extreme becomes a vice. </a:t>
            </a:r>
          </a:p>
        </p:txBody>
      </p:sp>
      <p:sp>
        <p:nvSpPr>
          <p:cNvPr id="27652" name="Slide Number Placeholder 3">
            <a:extLst>
              <a:ext uri="{FF2B5EF4-FFF2-40B4-BE49-F238E27FC236}">
                <a16:creationId xmlns:a16="http://schemas.microsoft.com/office/drawing/2014/main" id="{EE1143DD-E581-404D-B366-355492C233D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EC2DB4C-AE2A-46A0-B29D-C68359C92A5C}" type="slidenum">
              <a:rPr lang="en-US" altLang="en-US"/>
              <a:pPr>
                <a:spcBef>
                  <a:spcPct val="0"/>
                </a:spcBef>
              </a:pPr>
              <a:t>14</a:t>
            </a:fld>
            <a:endParaRPr lang="en-US" altLang="en-US"/>
          </a:p>
        </p:txBody>
      </p:sp>
    </p:spTree>
    <p:extLst>
      <p:ext uri="{BB962C8B-B14F-4D97-AF65-F5344CB8AC3E}">
        <p14:creationId xmlns:p14="http://schemas.microsoft.com/office/powerpoint/2010/main" val="820766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Sometimes you need a space to gather your thoughts.  That’s fine but you can’t just walk away.  That is the losing strategy of withdrawal.</a:t>
            </a:r>
          </a:p>
          <a:p>
            <a:endParaRPr lang="en-US" dirty="0"/>
          </a:p>
          <a:p>
            <a:r>
              <a:rPr lang="en-US" dirty="0"/>
              <a:t>You need to respectfully say I need to calm down but I promise I will return to work this out.  Can you give me  10 minutes?  Half an hour?  After the kids are in bed?</a:t>
            </a:r>
          </a:p>
          <a:p>
            <a:endParaRPr lang="en-US" dirty="0"/>
          </a:p>
          <a:p>
            <a:r>
              <a:rPr lang="en-US" dirty="0"/>
              <a:t>You must reconnect to avoid leaving the situation hanging.  </a:t>
            </a:r>
          </a:p>
        </p:txBody>
      </p:sp>
      <p:sp>
        <p:nvSpPr>
          <p:cNvPr id="4" name="Slide Number Placeholder 3"/>
          <p:cNvSpPr>
            <a:spLocks noGrp="1"/>
          </p:cNvSpPr>
          <p:nvPr>
            <p:ph type="sldNum" sz="quarter" idx="5"/>
          </p:nvPr>
        </p:nvSpPr>
        <p:spPr/>
        <p:txBody>
          <a:bodyPr/>
          <a:lstStyle/>
          <a:p>
            <a:fld id="{1F412DD2-A832-48A4-BB79-1D73753E0E49}" type="slidenum">
              <a:rPr lang="en-US" smtClean="0"/>
              <a:t>15</a:t>
            </a:fld>
            <a:endParaRPr lang="en-US"/>
          </a:p>
        </p:txBody>
      </p:sp>
    </p:spTree>
    <p:extLst>
      <p:ext uri="{BB962C8B-B14F-4D97-AF65-F5344CB8AC3E}">
        <p14:creationId xmlns:p14="http://schemas.microsoft.com/office/powerpoint/2010/main" val="16970913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BB2AF76A-20DA-44E8-91D3-F55374D4717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15F8ED95-EBF8-40BB-AB1C-A7B147DFDA46}"/>
              </a:ext>
            </a:extLst>
          </p:cNvPr>
          <p:cNvSpPr>
            <a:spLocks noGrp="1"/>
          </p:cNvSpPr>
          <p:nvPr>
            <p:ph type="body" idx="1"/>
          </p:nvPr>
        </p:nvSpPr>
        <p:spPr bwMode="auto">
          <a:xfrm>
            <a:off x="685800" y="4400549"/>
            <a:ext cx="5486400" cy="408025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All relationships are in an endless dance of harmony, disharmony, and repair. </a:t>
            </a:r>
          </a:p>
          <a:p>
            <a:pPr eaLnBrk="1" hangingPunct="1">
              <a:spcBef>
                <a:spcPct val="0"/>
              </a:spcBef>
            </a:pPr>
            <a:endParaRPr lang="en-US" altLang="en-US" dirty="0"/>
          </a:p>
          <a:p>
            <a:pPr eaLnBrk="1" hangingPunct="1">
              <a:spcBef>
                <a:spcPct val="0"/>
              </a:spcBef>
            </a:pPr>
            <a:r>
              <a:rPr lang="en-US" altLang="en-US" b="1" dirty="0"/>
              <a:t>What is the “Crunch</a:t>
            </a:r>
            <a:r>
              <a:rPr lang="en-US" altLang="en-US" dirty="0"/>
              <a:t>” in a relationship? </a:t>
            </a:r>
            <a:endParaRPr lang="en-US" altLang="en-US" sz="1100" dirty="0"/>
          </a:p>
          <a:p>
            <a:pPr lvl="1" eaLnBrk="1" hangingPunct="1">
              <a:spcBef>
                <a:spcPct val="0"/>
              </a:spcBef>
            </a:pPr>
            <a:r>
              <a:rPr lang="en-US" altLang="en-US" dirty="0"/>
              <a:t>Place where we are achingly aware of the discrepancy between what we want and what we are getting. </a:t>
            </a:r>
            <a:endParaRPr lang="en-US" altLang="en-US" sz="1100" dirty="0"/>
          </a:p>
          <a:p>
            <a:pPr lvl="1" eaLnBrk="1" hangingPunct="1">
              <a:spcBef>
                <a:spcPct val="0"/>
              </a:spcBef>
            </a:pPr>
            <a:r>
              <a:rPr lang="en-US" altLang="en-US" dirty="0"/>
              <a:t>Stuck in the knowledge without love phase.  (disharmony)</a:t>
            </a:r>
            <a:endParaRPr lang="en-US" altLang="en-US" sz="1100" dirty="0"/>
          </a:p>
          <a:p>
            <a:pPr lvl="1" eaLnBrk="1" hangingPunct="1">
              <a:spcBef>
                <a:spcPct val="0"/>
              </a:spcBef>
            </a:pPr>
            <a:r>
              <a:rPr lang="en-US" altLang="en-US" dirty="0"/>
              <a:t>Don't know how to move out of it. </a:t>
            </a:r>
          </a:p>
          <a:p>
            <a:pPr lvl="1" eaLnBrk="1" hangingPunct="1">
              <a:spcBef>
                <a:spcPct val="0"/>
              </a:spcBef>
            </a:pPr>
            <a:endParaRPr lang="en-US" altLang="en-US" sz="1100" dirty="0"/>
          </a:p>
          <a:p>
            <a:pPr>
              <a:spcBef>
                <a:spcPct val="0"/>
              </a:spcBef>
            </a:pPr>
            <a:r>
              <a:rPr lang="en-US" altLang="en-US" dirty="0"/>
              <a:t>Humor as a repair attempt-  If it works, it works big, but it is a high-risk strategy.     Stanford humor Study.  Apparently, men and women absorb humor differently.  Men anticipate humor and positively assume it will be an enjoyable experience.  Their brain-chemical (dopamine) reward is mildly pleasurable.  Women though are far more skeptical.  Their doubt is high that something will be funny, but when it is, they get a large chemical payout in dopamine.  So, a consistently funny person or activity is very attractive to women.  However, when a joke turns out not to be funny, their negative feelings are much stronger than for men.  </a:t>
            </a:r>
          </a:p>
          <a:p>
            <a:pPr>
              <a:spcBef>
                <a:spcPct val="0"/>
              </a:spcBef>
            </a:pPr>
            <a:r>
              <a:rPr lang="en-US" altLang="en-US" dirty="0"/>
              <a:t>Result could be… </a:t>
            </a:r>
          </a:p>
          <a:p>
            <a:pPr>
              <a:spcBef>
                <a:spcPct val="0"/>
              </a:spcBef>
            </a:pPr>
            <a:r>
              <a:rPr lang="en-US" altLang="en-US" dirty="0"/>
              <a:t>You’re making fun of me?</a:t>
            </a:r>
          </a:p>
          <a:p>
            <a:pPr>
              <a:spcBef>
                <a:spcPct val="0"/>
              </a:spcBef>
            </a:pPr>
            <a:r>
              <a:rPr lang="en-US" altLang="en-US" dirty="0"/>
              <a:t>This is no laughing matter!</a:t>
            </a:r>
          </a:p>
          <a:p>
            <a:pPr>
              <a:spcBef>
                <a:spcPct val="0"/>
              </a:spcBef>
            </a:pPr>
            <a:r>
              <a:rPr lang="en-US" altLang="en-US" dirty="0"/>
              <a:t>Oh, You think this is funny!?</a:t>
            </a:r>
          </a:p>
          <a:p>
            <a:pPr lvl="1" eaLnBrk="1" hangingPunct="1">
              <a:spcBef>
                <a:spcPct val="0"/>
              </a:spcBef>
            </a:pPr>
            <a:endParaRPr lang="en-US" altLang="en-US" sz="1100" dirty="0"/>
          </a:p>
          <a:p>
            <a:pPr eaLnBrk="1" hangingPunct="1">
              <a:spcBef>
                <a:spcPct val="0"/>
              </a:spcBef>
            </a:pPr>
            <a:endParaRPr lang="en-US" altLang="en-US" dirty="0"/>
          </a:p>
        </p:txBody>
      </p:sp>
      <p:sp>
        <p:nvSpPr>
          <p:cNvPr id="35844" name="Slide Number Placeholder 3">
            <a:extLst>
              <a:ext uri="{FF2B5EF4-FFF2-40B4-BE49-F238E27FC236}">
                <a16:creationId xmlns:a16="http://schemas.microsoft.com/office/drawing/2014/main" id="{1D55CBD5-FCCE-4FD5-9BE9-135F6D87738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642EDA3-BA79-4B1C-8E81-6E538A8FA36F}" type="slidenum">
              <a:rPr lang="en-US" altLang="en-US"/>
              <a:pPr>
                <a:spcBef>
                  <a:spcPct val="0"/>
                </a:spcBef>
              </a:pPr>
              <a:t>16</a:t>
            </a:fld>
            <a:endParaRPr lang="en-US" altLang="en-US"/>
          </a:p>
        </p:txBody>
      </p:sp>
    </p:spTree>
    <p:extLst>
      <p:ext uri="{BB962C8B-B14F-4D97-AF65-F5344CB8AC3E}">
        <p14:creationId xmlns:p14="http://schemas.microsoft.com/office/powerpoint/2010/main" val="30772751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F412DD2-A832-48A4-BB79-1D73753E0E49}" type="slidenum">
              <a:rPr lang="en-US" smtClean="0"/>
              <a:t>17</a:t>
            </a:fld>
            <a:endParaRPr lang="en-US"/>
          </a:p>
        </p:txBody>
      </p:sp>
    </p:spTree>
    <p:extLst>
      <p:ext uri="{BB962C8B-B14F-4D97-AF65-F5344CB8AC3E}">
        <p14:creationId xmlns:p14="http://schemas.microsoft.com/office/powerpoint/2010/main" val="396744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Just knowing that your relationship isn’t supposed to be continually peaceful is liberating.</a:t>
            </a:r>
          </a:p>
          <a:p>
            <a:r>
              <a:rPr lang="en-US" dirty="0"/>
              <a:t>Expect that there will be times of conflict and use them to strengthen your connection.  </a:t>
            </a:r>
          </a:p>
          <a:p>
            <a:r>
              <a:rPr lang="en-US" dirty="0"/>
              <a:t>Identify ways you fundamentally look at life differently.</a:t>
            </a:r>
          </a:p>
          <a:p>
            <a:r>
              <a:rPr lang="en-US" dirty="0"/>
              <a:t>Anticipate that those areas could be sources of stress.  Talk them through.</a:t>
            </a:r>
          </a:p>
          <a:p>
            <a:endParaRPr lang="en-US" dirty="0"/>
          </a:p>
          <a:p>
            <a:r>
              <a:rPr lang="en-US" dirty="0"/>
              <a:t>Think of a person in your life.  How are you fundamentally different?</a:t>
            </a:r>
          </a:p>
          <a:p>
            <a:r>
              <a:rPr lang="en-US" dirty="0"/>
              <a:t>How could that be problematic in regards to:</a:t>
            </a:r>
          </a:p>
          <a:p>
            <a:endParaRPr lang="en-US" dirty="0"/>
          </a:p>
          <a:p>
            <a:r>
              <a:rPr lang="en-US" dirty="0"/>
              <a:t>Time management</a:t>
            </a:r>
          </a:p>
          <a:p>
            <a:r>
              <a:rPr lang="en-US" dirty="0"/>
              <a:t>Money – income and spending</a:t>
            </a:r>
          </a:p>
          <a:p>
            <a:r>
              <a:rPr lang="en-US" dirty="0"/>
              <a:t>Respectful behavior – cultural expectations</a:t>
            </a:r>
          </a:p>
          <a:p>
            <a:r>
              <a:rPr lang="en-US" dirty="0"/>
              <a:t>Work ethic – feel that work load is appropriate</a:t>
            </a:r>
          </a:p>
          <a:p>
            <a:r>
              <a:rPr lang="en-US" dirty="0"/>
              <a:t>Ambition – what you want for future and what you sacrifice to get it</a:t>
            </a:r>
          </a:p>
          <a:p>
            <a:r>
              <a:rPr lang="en-US" dirty="0"/>
              <a:t>Family – chore allotment</a:t>
            </a:r>
          </a:p>
          <a:p>
            <a:r>
              <a:rPr lang="en-US" dirty="0"/>
              <a:t>Traditions – religious values, social interactions, family duty</a:t>
            </a:r>
          </a:p>
        </p:txBody>
      </p:sp>
      <p:sp>
        <p:nvSpPr>
          <p:cNvPr id="4" name="Slide Number Placeholder 3"/>
          <p:cNvSpPr>
            <a:spLocks noGrp="1"/>
          </p:cNvSpPr>
          <p:nvPr>
            <p:ph type="sldNum" sz="quarter" idx="5"/>
          </p:nvPr>
        </p:nvSpPr>
        <p:spPr/>
        <p:txBody>
          <a:bodyPr/>
          <a:lstStyle/>
          <a:p>
            <a:fld id="{1F412DD2-A832-48A4-BB79-1D73753E0E49}" type="slidenum">
              <a:rPr lang="en-US" smtClean="0"/>
              <a:t>2</a:t>
            </a:fld>
            <a:endParaRPr lang="en-US"/>
          </a:p>
        </p:txBody>
      </p:sp>
    </p:spTree>
    <p:extLst>
      <p:ext uri="{BB962C8B-B14F-4D97-AF65-F5344CB8AC3E}">
        <p14:creationId xmlns:p14="http://schemas.microsoft.com/office/powerpoint/2010/main" val="13694907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a:solidFill>
                  <a:schemeClr val="tx1"/>
                </a:solidFill>
                <a:latin typeface="+mn-lt"/>
                <a:ea typeface="+mn-ea"/>
                <a:cs typeface="+mn-cs"/>
              </a:rPr>
              <a:t>EMPOWERING YOUR LOVED ONES through </a:t>
            </a:r>
            <a:r>
              <a:rPr lang="en-US" sz="1200" b="1" kern="1200" dirty="0">
                <a:solidFill>
                  <a:schemeClr val="tx1"/>
                </a:solidFill>
                <a:latin typeface="+mn-lt"/>
                <a:ea typeface="+mn-ea"/>
                <a:cs typeface="+mn-cs"/>
              </a:rPr>
              <a:t>GRATITUDE</a:t>
            </a:r>
            <a:endParaRPr lang="en-US" sz="1200" kern="1200" dirty="0">
              <a:solidFill>
                <a:schemeClr val="tx1"/>
              </a:solidFill>
              <a:latin typeface="+mn-lt"/>
              <a:ea typeface="+mn-ea"/>
              <a:cs typeface="+mn-cs"/>
            </a:endParaRPr>
          </a:p>
          <a:p>
            <a:r>
              <a:rPr lang="en-US" sz="1200" b="1" kern="1200" dirty="0">
                <a:solidFill>
                  <a:schemeClr val="tx1"/>
                </a:solidFill>
                <a:latin typeface="+mn-lt"/>
                <a:ea typeface="+mn-ea"/>
                <a:cs typeface="+mn-cs"/>
              </a:rPr>
              <a:t>Appreciate anything they do or have ever done in the past that is close to what you are after.  </a:t>
            </a:r>
            <a:endParaRPr lang="en-US" sz="1200" kern="1200" dirty="0">
              <a:solidFill>
                <a:schemeClr val="tx1"/>
              </a:solidFill>
              <a:latin typeface="+mn-lt"/>
              <a:ea typeface="+mn-ea"/>
              <a:cs typeface="+mn-cs"/>
            </a:endParaRPr>
          </a:p>
          <a:p>
            <a:r>
              <a:rPr lang="en-US" sz="1200" b="1" kern="1200" dirty="0">
                <a:solidFill>
                  <a:schemeClr val="tx1"/>
                </a:solidFill>
                <a:latin typeface="+mn-lt"/>
                <a:ea typeface="+mn-ea"/>
                <a:cs typeface="+mn-cs"/>
              </a:rPr>
              <a:t>YOU ALWAYS GET MORE OF WHAT YOU APPRECIATE. </a:t>
            </a:r>
            <a:endParaRPr lang="en-US" sz="1200" kern="1200" dirty="0">
              <a:solidFill>
                <a:schemeClr val="tx1"/>
              </a:solidFill>
              <a:latin typeface="+mn-lt"/>
              <a:ea typeface="+mn-ea"/>
              <a:cs typeface="+mn-cs"/>
            </a:endParaRPr>
          </a:p>
          <a:p>
            <a:r>
              <a:rPr lang="en-US" sz="1200" b="1" kern="1200" dirty="0">
                <a:solidFill>
                  <a:schemeClr val="tx1"/>
                </a:solidFill>
                <a:latin typeface="+mn-lt"/>
                <a:ea typeface="+mn-ea"/>
                <a:cs typeface="+mn-cs"/>
              </a:rPr>
              <a:t>We all want to be valued, appreciated.  When we're getting that, we are more motivated to give. </a:t>
            </a:r>
          </a:p>
          <a:p>
            <a:endParaRPr lang="en-US" sz="1200" b="1" kern="1200" dirty="0">
              <a:solidFill>
                <a:schemeClr val="tx1"/>
              </a:solidFill>
              <a:latin typeface="+mn-lt"/>
              <a:ea typeface="+mn-ea"/>
              <a:cs typeface="+mn-cs"/>
            </a:endParaRPr>
          </a:p>
          <a:p>
            <a:r>
              <a:rPr lang="en-US" sz="1200" kern="1200" dirty="0">
                <a:solidFill>
                  <a:schemeClr val="tx1"/>
                </a:solidFill>
                <a:latin typeface="+mn-lt"/>
                <a:ea typeface="+mn-ea"/>
                <a:cs typeface="+mn-cs"/>
              </a:rPr>
              <a:t>Why might it be difficult to say what we appreciate?</a:t>
            </a:r>
          </a:p>
          <a:p>
            <a:pPr marL="228600" indent="-228600">
              <a:buAutoNum type="arabicPeriod"/>
            </a:pPr>
            <a:r>
              <a:rPr lang="en-US" sz="1200" kern="1200" dirty="0">
                <a:solidFill>
                  <a:schemeClr val="tx1"/>
                </a:solidFill>
                <a:latin typeface="+mn-lt"/>
                <a:ea typeface="+mn-ea"/>
                <a:cs typeface="+mn-cs"/>
              </a:rPr>
              <a:t>Walled off?  (What are we trying to protect?)  </a:t>
            </a:r>
          </a:p>
          <a:p>
            <a:pPr marL="228600" indent="-228600">
              <a:buAutoNum type="arabicPeriod"/>
            </a:pPr>
            <a:r>
              <a:rPr lang="en-US" sz="1200" kern="1200" dirty="0">
                <a:solidFill>
                  <a:schemeClr val="tx1"/>
                </a:solidFill>
                <a:latin typeface="+mn-lt"/>
                <a:ea typeface="+mn-ea"/>
                <a:cs typeface="+mn-cs"/>
              </a:rPr>
              <a:t>Vulnerability? </a:t>
            </a:r>
          </a:p>
          <a:p>
            <a:pPr marL="228600" indent="-228600">
              <a:buAutoNum type="arabicPeriod"/>
            </a:pPr>
            <a:r>
              <a:rPr lang="en-US" sz="1200" kern="1200" dirty="0">
                <a:solidFill>
                  <a:schemeClr val="tx1"/>
                </a:solidFill>
                <a:latin typeface="+mn-lt"/>
                <a:ea typeface="+mn-ea"/>
                <a:cs typeface="+mn-cs"/>
              </a:rPr>
              <a:t>Exposure? </a:t>
            </a:r>
          </a:p>
          <a:p>
            <a:pPr marL="228600" indent="-228600">
              <a:buAutoNum type="arabicPeriod"/>
            </a:pPr>
            <a:r>
              <a:rPr lang="en-US" sz="1200" kern="1200" dirty="0">
                <a:solidFill>
                  <a:schemeClr val="tx1"/>
                </a:solidFill>
                <a:latin typeface="+mn-lt"/>
                <a:ea typeface="+mn-ea"/>
                <a:cs typeface="+mn-cs"/>
              </a:rPr>
              <a:t>Recognition of our dependency? Oftentimes people who do not express gratitude are actually afraid of the other person being TOO important to them.  Trying to diminish their importance, by diminishing the other person (criticism or withholding</a:t>
            </a:r>
            <a:r>
              <a:rPr lang="en-US" dirty="0"/>
              <a:t>)</a:t>
            </a:r>
          </a:p>
          <a:p>
            <a:pPr marL="228600" indent="-228600">
              <a:buAutoNum type="arabicPeriod"/>
            </a:pPr>
            <a:r>
              <a:rPr lang="en-US" sz="1200" kern="1200" dirty="0">
                <a:solidFill>
                  <a:schemeClr val="tx1"/>
                </a:solidFill>
                <a:latin typeface="+mn-lt"/>
                <a:ea typeface="+mn-ea"/>
                <a:cs typeface="+mn-cs"/>
              </a:rPr>
              <a:t>Pride?(safer, less vulnerable positions). </a:t>
            </a:r>
          </a:p>
          <a:p>
            <a:endParaRPr lang="en-US" sz="1200" kern="1200" dirty="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55214BDE-4DCD-4040-8FCC-908A7008BD22}" type="slidenum">
              <a:rPr lang="en-US" smtClean="0"/>
              <a:pPr/>
              <a:t>3</a:t>
            </a:fld>
            <a:endParaRPr lang="en-US"/>
          </a:p>
        </p:txBody>
      </p:sp>
    </p:spTree>
    <p:extLst>
      <p:ext uri="{BB962C8B-B14F-4D97-AF65-F5344CB8AC3E}">
        <p14:creationId xmlns:p14="http://schemas.microsoft.com/office/powerpoint/2010/main" val="34205176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According to Dr. Rick Hanson, a neuropsychologist, a member of U.C. Berkeley's Greater Good Science Center's advisory board, and author of the </a:t>
            </a:r>
            <a:r>
              <a:rPr lang="en-US" sz="1200" kern="1200" dirty="0" err="1">
                <a:solidFill>
                  <a:schemeClr val="tx1"/>
                </a:solidFill>
                <a:latin typeface="+mn-lt"/>
                <a:ea typeface="+mn-ea"/>
                <a:cs typeface="+mn-cs"/>
              </a:rPr>
              <a:t>book</a:t>
            </a:r>
            <a:r>
              <a:rPr lang="en-US" sz="1200" i="1" u="sng" kern="1200" dirty="0" err="1">
                <a:solidFill>
                  <a:schemeClr val="tx1"/>
                </a:solidFill>
                <a:latin typeface="+mn-lt"/>
                <a:ea typeface="+mn-ea"/>
                <a:cs typeface="+mn-cs"/>
                <a:hlinkClick r:id="rId3"/>
              </a:rPr>
              <a:t>Hardwiring</a:t>
            </a:r>
            <a:r>
              <a:rPr lang="en-US" sz="1200" i="1" u="sng" kern="1200" dirty="0">
                <a:solidFill>
                  <a:schemeClr val="tx1"/>
                </a:solidFill>
                <a:latin typeface="+mn-lt"/>
                <a:ea typeface="+mn-ea"/>
                <a:cs typeface="+mn-cs"/>
                <a:hlinkClick r:id="rId3"/>
              </a:rPr>
              <a:t> Happiness: The New Brain Science of Contentment, Calm, and Confidence</a:t>
            </a:r>
            <a:r>
              <a:rPr lang="en-US" sz="1200" i="1" kern="1200" dirty="0">
                <a:solidFill>
                  <a:schemeClr val="tx1"/>
                </a:solidFill>
                <a:latin typeface="+mn-lt"/>
                <a:ea typeface="+mn-ea"/>
                <a:cs typeface="+mn-cs"/>
              </a:rPr>
              <a:t>,</a:t>
            </a:r>
            <a:r>
              <a:rPr lang="en-US" sz="1200" kern="1200" dirty="0">
                <a:solidFill>
                  <a:schemeClr val="tx1"/>
                </a:solidFill>
                <a:latin typeface="+mn-lt"/>
                <a:ea typeface="+mn-ea"/>
                <a:cs typeface="+mn-cs"/>
              </a:rPr>
              <a:t> our brains are naturally wired to focus on the negative, which can make us feel stressed and unhappy even though there are a lot of positive things in our lives. True, life can be hard, and legitimately terrible sometimes. Hanson’s book (a sort of self-help manual grounded in research on learning and brain structure) doesn’t suggest that we avoid dwelling on negative experiences altogether—that would be impossible. Instead, he advocates training our brains to appreciate positive experiences when we do have them, </a:t>
            </a:r>
            <a:r>
              <a:rPr lang="en-US" sz="1200" b="1" kern="1200" dirty="0">
                <a:solidFill>
                  <a:schemeClr val="tx1"/>
                </a:solidFill>
                <a:latin typeface="+mn-lt"/>
                <a:ea typeface="+mn-ea"/>
                <a:cs typeface="+mn-cs"/>
              </a:rPr>
              <a:t>by taking the time to focus on them and install them in the brain.</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r>
              <a:rPr lang="en-US" dirty="0"/>
              <a:t>There’s a classic saying: "Neurons that fire together, wire together." What that means is that repeated patterns of mental activity build neural structure. This process occurs through a lot of different mechanisms, including sensitizing existing synapses and building new synapses, as well as bringing more blood to busy regions. The problem is that the brain is very good at building brain structure from negative experiences. We learn immediately from pain—you know, “once burned, twice shy.” Unfortunately, the brain is relatively poor at turning positive experiences into emotional learning neural structure.</a:t>
            </a:r>
          </a:p>
          <a:p>
            <a:r>
              <a:rPr lang="en-US" dirty="0"/>
              <a:t>In terms of our need for satisfaction, of experiences of gratitude, gladness, accomplishment, feeling successful, feeling that there’s a fullness in your life rather than an emptiness or a scarcity</a:t>
            </a:r>
            <a:r>
              <a:rPr lang="en-US" b="1" dirty="0"/>
              <a:t>. As people increasingly install </a:t>
            </a:r>
            <a:r>
              <a:rPr lang="en-US" b="1" i="1" dirty="0"/>
              <a:t>those</a:t>
            </a:r>
            <a:r>
              <a:rPr lang="en-US" b="1" dirty="0"/>
              <a:t> traits, they’re going to be more able to deal with issues such as loss, or being thwarted, or being disappointed.</a:t>
            </a:r>
          </a:p>
          <a:p>
            <a:endParaRPr lang="en-US" sz="1200" kern="1200" dirty="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53584C8F-3465-4A42-A1DD-ECAD4C7D75DF}" type="slidenum">
              <a:rPr lang="en-US" smtClean="0"/>
              <a:pPr/>
              <a:t>4</a:t>
            </a:fld>
            <a:endParaRPr lang="en-US"/>
          </a:p>
        </p:txBody>
      </p:sp>
    </p:spTree>
    <p:extLst>
      <p:ext uri="{BB962C8B-B14F-4D97-AF65-F5344CB8AC3E}">
        <p14:creationId xmlns:p14="http://schemas.microsoft.com/office/powerpoint/2010/main" val="2265425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685800"/>
            <a:ext cx="6096000" cy="3429000"/>
          </a:xfrm>
        </p:spPr>
      </p:sp>
      <p:sp>
        <p:nvSpPr>
          <p:cNvPr id="3" name="Notes Placeholder 2"/>
          <p:cNvSpPr>
            <a:spLocks noGrp="1"/>
          </p:cNvSpPr>
          <p:nvPr>
            <p:ph type="body" idx="1"/>
          </p:nvPr>
        </p:nvSpPr>
        <p:spPr/>
        <p:txBody>
          <a:bodyPr>
            <a:normAutofit/>
          </a:bodyPr>
          <a:lstStyle/>
          <a:p>
            <a:pPr lvl="1"/>
            <a:r>
              <a:rPr lang="en-US" sz="1200" kern="1200" dirty="0">
                <a:solidFill>
                  <a:schemeClr val="tx1"/>
                </a:solidFill>
                <a:latin typeface="+mn-lt"/>
                <a:ea typeface="+mn-ea"/>
                <a:cs typeface="+mn-cs"/>
              </a:rPr>
              <a:t>Sincere GRATITUDE is antithetical to entitlement.  It pushes us to acknowledge the fallacy of the belief that  “You're supposed to make me happy”---”you owe me happiness” .</a:t>
            </a:r>
          </a:p>
          <a:p>
            <a:pPr lvl="2"/>
            <a:r>
              <a:rPr lang="en-US" sz="1200" kern="1200" dirty="0">
                <a:solidFill>
                  <a:schemeClr val="tx1"/>
                </a:solidFill>
                <a:latin typeface="+mn-lt"/>
                <a:ea typeface="+mn-ea"/>
                <a:cs typeface="+mn-cs"/>
              </a:rPr>
              <a:t>Most of us live in some level of resentment towards our spouse, not for egregious misdeeds, but because they didn't deliver on a promise that they never agreed to in the first place</a:t>
            </a:r>
          </a:p>
          <a:p>
            <a:pPr lvl="3"/>
            <a:r>
              <a:rPr lang="en-US" sz="1200" kern="1200" dirty="0">
                <a:solidFill>
                  <a:schemeClr val="tx1"/>
                </a:solidFill>
                <a:latin typeface="+mn-lt"/>
                <a:ea typeface="+mn-ea"/>
                <a:cs typeface="+mn-cs"/>
              </a:rPr>
              <a:t>The promise to make us happy, to take away our pain, to make us feel desirable at all times, to calm our fears, to give us self-confidence, etc.  </a:t>
            </a:r>
          </a:p>
          <a:p>
            <a:pPr lvl="3"/>
            <a:r>
              <a:rPr lang="en-US" sz="1200" kern="1200" dirty="0">
                <a:solidFill>
                  <a:schemeClr val="tx1"/>
                </a:solidFill>
                <a:latin typeface="+mn-lt"/>
                <a:ea typeface="+mn-ea"/>
                <a:cs typeface="+mn-cs"/>
              </a:rPr>
              <a:t>When they don't give us all of this, we can resent.   </a:t>
            </a:r>
          </a:p>
          <a:p>
            <a:r>
              <a:rPr lang="en-US" dirty="0"/>
              <a:t>Gratitude is antithetical to this stance.  It is for us to acknowledge the gifts given to us that we are not OWED, but that we have been given.  The acknowledgment of which gives strength to the relationship (Dr. John </a:t>
            </a:r>
            <a:r>
              <a:rPr lang="en-US" dirty="0" err="1"/>
              <a:t>Gottman’s</a:t>
            </a:r>
            <a:r>
              <a:rPr lang="en-US" dirty="0"/>
              <a:t> work)</a:t>
            </a:r>
          </a:p>
          <a:p>
            <a:pPr lvl="1"/>
            <a:r>
              <a:rPr lang="en-US" sz="1200" kern="1200" dirty="0">
                <a:solidFill>
                  <a:schemeClr val="tx1"/>
                </a:solidFill>
                <a:latin typeface="+mn-lt"/>
                <a:ea typeface="+mn-ea"/>
                <a:cs typeface="+mn-cs"/>
              </a:rPr>
              <a:t>Sincere gratitude forces us to recognize what our spouse does for us as GIFTS,  Gifts to which we are not entitled, but that BLESS OUR LIVES.  </a:t>
            </a:r>
          </a:p>
          <a:p>
            <a:pPr lvl="2"/>
            <a:r>
              <a:rPr lang="en-US" sz="1200" kern="1200" dirty="0">
                <a:solidFill>
                  <a:schemeClr val="tx1"/>
                </a:solidFill>
                <a:latin typeface="+mn-lt"/>
                <a:ea typeface="+mn-ea"/>
                <a:cs typeface="+mn-cs"/>
              </a:rPr>
              <a:t>Gratitude keeps us out of Pride</a:t>
            </a:r>
          </a:p>
          <a:p>
            <a:pPr lvl="2"/>
            <a:r>
              <a:rPr lang="en-US" sz="1200" kern="1200" dirty="0">
                <a:solidFill>
                  <a:schemeClr val="tx1"/>
                </a:solidFill>
                <a:latin typeface="+mn-lt"/>
                <a:ea typeface="+mn-ea"/>
                <a:cs typeface="+mn-cs"/>
              </a:rPr>
              <a:t>AND Increases our chances of getting more of what enriches our lives. </a:t>
            </a:r>
          </a:p>
          <a:p>
            <a:pPr lvl="2"/>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758FC91-9A4D-4878-BE08-26597C618EF0}" type="slidenum">
              <a:rPr lang="en-US" smtClean="0"/>
              <a:pPr/>
              <a:t>5</a:t>
            </a:fld>
            <a:endParaRPr lang="en-US"/>
          </a:p>
        </p:txBody>
      </p:sp>
    </p:spTree>
    <p:extLst>
      <p:ext uri="{BB962C8B-B14F-4D97-AF65-F5344CB8AC3E}">
        <p14:creationId xmlns:p14="http://schemas.microsoft.com/office/powerpoint/2010/main" val="2829512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3584C8F-3465-4A42-A1DD-ECAD4C7D75DF}" type="slidenum">
              <a:rPr lang="en-US" smtClean="0"/>
              <a:pPr/>
              <a:t>6</a:t>
            </a:fld>
            <a:endParaRPr lang="en-US"/>
          </a:p>
        </p:txBody>
      </p:sp>
    </p:spTree>
    <p:extLst>
      <p:ext uri="{BB962C8B-B14F-4D97-AF65-F5344CB8AC3E}">
        <p14:creationId xmlns:p14="http://schemas.microsoft.com/office/powerpoint/2010/main" val="26225105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lvl="1"/>
            <a:r>
              <a:rPr lang="en-US" sz="1200" kern="1200" dirty="0">
                <a:solidFill>
                  <a:schemeClr val="tx1"/>
                </a:solidFill>
                <a:latin typeface="+mn-lt"/>
                <a:ea typeface="+mn-ea"/>
                <a:cs typeface="+mn-cs"/>
              </a:rPr>
              <a:t>Seems pretty intuitive that REQUESTS for what we actually want would be much </a:t>
            </a:r>
            <a:r>
              <a:rPr lang="en-US" sz="1200" b="1" kern="1200" dirty="0">
                <a:solidFill>
                  <a:schemeClr val="tx1"/>
                </a:solidFill>
                <a:latin typeface="+mn-lt"/>
                <a:ea typeface="+mn-ea"/>
                <a:cs typeface="+mn-cs"/>
              </a:rPr>
              <a:t>more effective </a:t>
            </a:r>
            <a:r>
              <a:rPr lang="en-US" sz="1200" kern="1200" dirty="0">
                <a:solidFill>
                  <a:schemeClr val="tx1"/>
                </a:solidFill>
                <a:latin typeface="+mn-lt"/>
                <a:ea typeface="+mn-ea"/>
                <a:cs typeface="+mn-cs"/>
              </a:rPr>
              <a:t>in giving us what we want from our relationship,  than COMPLAINTS about what we didn't get after the fact.  So then why is complaining so compelling?  Why do we spend so much time complaining at our family?</a:t>
            </a:r>
          </a:p>
          <a:p>
            <a:r>
              <a:rPr lang="en-US" sz="1200" kern="1200" dirty="0">
                <a:solidFill>
                  <a:schemeClr val="tx1"/>
                </a:solidFill>
                <a:latin typeface="+mn-lt"/>
                <a:ea typeface="+mn-ea"/>
                <a:cs typeface="+mn-cs"/>
              </a:rPr>
              <a:t> </a:t>
            </a:r>
          </a:p>
          <a:p>
            <a:pPr lvl="2"/>
            <a:r>
              <a:rPr lang="en-US" sz="1200" b="1" kern="1200" dirty="0">
                <a:solidFill>
                  <a:schemeClr val="tx1"/>
                </a:solidFill>
                <a:latin typeface="+mn-lt"/>
                <a:ea typeface="+mn-ea"/>
                <a:cs typeface="+mn-cs"/>
              </a:rPr>
              <a:t>Less vulnerable.  Don't have to face disappointment</a:t>
            </a:r>
            <a:r>
              <a:rPr lang="en-US" sz="1200" kern="1200" dirty="0">
                <a:solidFill>
                  <a:schemeClr val="tx1"/>
                </a:solidFill>
                <a:latin typeface="+mn-lt"/>
                <a:ea typeface="+mn-ea"/>
                <a:cs typeface="+mn-cs"/>
              </a:rPr>
              <a:t>.  </a:t>
            </a:r>
          </a:p>
          <a:p>
            <a:pPr marL="1143000" lvl="2" indent="-228600">
              <a:buAutoNum type="arabicPeriod"/>
            </a:pPr>
            <a:r>
              <a:rPr lang="en-US" sz="1200" kern="1200" dirty="0">
                <a:solidFill>
                  <a:schemeClr val="tx1"/>
                </a:solidFill>
                <a:latin typeface="+mn-lt"/>
                <a:ea typeface="+mn-ea"/>
                <a:cs typeface="+mn-cs"/>
              </a:rPr>
              <a:t>(Since you're not actually asking for something in complaint, can't be let down)  </a:t>
            </a:r>
          </a:p>
          <a:p>
            <a:pPr marL="1143000" lvl="2" indent="-228600">
              <a:buAutoNum type="arabicPeriod"/>
            </a:pPr>
            <a:r>
              <a:rPr lang="en-US" sz="1200" kern="1200" dirty="0">
                <a:solidFill>
                  <a:schemeClr val="tx1"/>
                </a:solidFill>
                <a:latin typeface="+mn-lt"/>
                <a:ea typeface="+mn-ea"/>
                <a:cs typeface="+mn-cs"/>
              </a:rPr>
              <a:t>Solution is rarely on your mind while complaining  (Wanting more to construct yourself as a victim.  And that they hold the key to your happiness if they would just get it together and give it to you). </a:t>
            </a:r>
          </a:p>
          <a:p>
            <a:pPr marL="1143000" lvl="2" indent="-228600">
              <a:buAutoNum type="arabicPeriod"/>
            </a:pPr>
            <a:r>
              <a:rPr lang="en-US" sz="1200" kern="1200" dirty="0">
                <a:solidFill>
                  <a:schemeClr val="tx1"/>
                </a:solidFill>
                <a:latin typeface="+mn-lt"/>
                <a:ea typeface="+mn-ea"/>
                <a:cs typeface="+mn-cs"/>
              </a:rPr>
              <a:t>(Control, unbridled self-expression, and punishment are very much on your mind).</a:t>
            </a:r>
          </a:p>
          <a:p>
            <a:pPr marL="1143000" lvl="2" indent="-228600">
              <a:buAutoNum type="arabicPeriod"/>
            </a:pPr>
            <a:r>
              <a:rPr lang="en-US" sz="1200" kern="1200" dirty="0">
                <a:solidFill>
                  <a:schemeClr val="tx1"/>
                </a:solidFill>
                <a:latin typeface="+mn-lt"/>
                <a:ea typeface="+mn-ea"/>
                <a:cs typeface="+mn-cs"/>
              </a:rPr>
              <a:t>You want them to be responsible for your happiness, without you having to OWN that you need something or WANT something. </a:t>
            </a:r>
          </a:p>
          <a:p>
            <a:pPr marL="1143000" lvl="2" indent="-228600">
              <a:buAutoNum type="arabicPeriod"/>
            </a:pPr>
            <a:r>
              <a:rPr lang="en-US" sz="1200" kern="1200" dirty="0">
                <a:solidFill>
                  <a:schemeClr val="tx1"/>
                </a:solidFill>
                <a:latin typeface="+mn-lt"/>
                <a:ea typeface="+mn-ea"/>
                <a:cs typeface="+mn-cs"/>
              </a:rPr>
              <a:t>Wanting is an act-of self-definition and we often do not want to define ourselves as well as create the possibility of being disappointed.</a:t>
            </a:r>
          </a:p>
          <a:p>
            <a:pPr lvl="2"/>
            <a:r>
              <a:rPr lang="en-US" sz="1200" b="1" kern="1200" dirty="0">
                <a:solidFill>
                  <a:schemeClr val="tx1"/>
                </a:solidFill>
                <a:latin typeface="+mn-lt"/>
                <a:ea typeface="+mn-ea"/>
                <a:cs typeface="+mn-cs"/>
              </a:rPr>
              <a:t>You Risk shaking up your relationship</a:t>
            </a:r>
            <a:r>
              <a:rPr lang="en-US" sz="1200" kern="1200" dirty="0">
                <a:solidFill>
                  <a:schemeClr val="tx1"/>
                </a:solidFill>
                <a:latin typeface="+mn-lt"/>
                <a:ea typeface="+mn-ea"/>
                <a:cs typeface="+mn-cs"/>
              </a:rPr>
              <a:t> if you are going to ask for something and mean it.  </a:t>
            </a:r>
          </a:p>
          <a:p>
            <a:pPr lvl="2"/>
            <a:r>
              <a:rPr lang="en-US" dirty="0"/>
              <a:t>Rather than risk we expect our partners to READ MY </a:t>
            </a:r>
            <a:br>
              <a:rPr lang="en-US" dirty="0"/>
            </a:br>
            <a:r>
              <a:rPr lang="en-US" dirty="0"/>
              <a:t>MIND</a:t>
            </a:r>
            <a:endParaRPr lang="en-US" sz="1200" kern="1200" dirty="0">
              <a:solidFill>
                <a:schemeClr val="tx1"/>
              </a:solidFill>
              <a:latin typeface="+mn-lt"/>
              <a:ea typeface="+mn-ea"/>
              <a:cs typeface="+mn-cs"/>
            </a:endParaRPr>
          </a:p>
          <a:p>
            <a:pPr lvl="4"/>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7758FC91-9A4D-4878-BE08-26597C618EF0}" type="slidenum">
              <a:rPr lang="en-US" smtClean="0"/>
              <a:pPr/>
              <a:t>7</a:t>
            </a:fld>
            <a:endParaRPr lang="en-US"/>
          </a:p>
        </p:txBody>
      </p:sp>
    </p:spTree>
    <p:extLst>
      <p:ext uri="{BB962C8B-B14F-4D97-AF65-F5344CB8AC3E}">
        <p14:creationId xmlns:p14="http://schemas.microsoft.com/office/powerpoint/2010/main" val="18077988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Why is this such a negative approach?</a:t>
            </a:r>
          </a:p>
        </p:txBody>
      </p:sp>
      <p:sp>
        <p:nvSpPr>
          <p:cNvPr id="4" name="Slide Number Placeholder 3"/>
          <p:cNvSpPr>
            <a:spLocks noGrp="1"/>
          </p:cNvSpPr>
          <p:nvPr>
            <p:ph type="sldNum" sz="quarter" idx="10"/>
          </p:nvPr>
        </p:nvSpPr>
        <p:spPr/>
        <p:txBody>
          <a:bodyPr/>
          <a:lstStyle/>
          <a:p>
            <a:fld id="{53584C8F-3465-4A42-A1DD-ECAD4C7D75DF}" type="slidenum">
              <a:rPr lang="en-US" smtClean="0"/>
              <a:pPr/>
              <a:t>8</a:t>
            </a:fld>
            <a:endParaRPr lang="en-US"/>
          </a:p>
        </p:txBody>
      </p:sp>
    </p:spTree>
    <p:extLst>
      <p:ext uri="{BB962C8B-B14F-4D97-AF65-F5344CB8AC3E}">
        <p14:creationId xmlns:p14="http://schemas.microsoft.com/office/powerpoint/2010/main" val="10583253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Complaining says  </a:t>
            </a:r>
            <a:r>
              <a:rPr lang="en-US" dirty="0" err="1"/>
              <a:t>Blah,Blah,Blah</a:t>
            </a:r>
            <a:r>
              <a:rPr lang="en-US" dirty="0"/>
              <a:t>, I’m not happy, </a:t>
            </a:r>
          </a:p>
          <a:p>
            <a:r>
              <a:rPr lang="en-US" dirty="0"/>
              <a:t>	you are the reason I’m not happy</a:t>
            </a:r>
          </a:p>
          <a:p>
            <a:r>
              <a:rPr lang="en-US" dirty="0"/>
              <a:t>	you have to fix it, or I will stay unhappy</a:t>
            </a:r>
          </a:p>
          <a:p>
            <a:endParaRPr lang="en-US" dirty="0"/>
          </a:p>
          <a:p>
            <a:r>
              <a:rPr lang="en-US" dirty="0"/>
              <a:t>There is no constructive information.</a:t>
            </a:r>
          </a:p>
          <a:p>
            <a:endParaRPr lang="en-US" dirty="0"/>
          </a:p>
          <a:p>
            <a:r>
              <a:rPr lang="en-US" dirty="0"/>
              <a:t>Instead say  I feel ____________________</a:t>
            </a:r>
          </a:p>
          <a:p>
            <a:r>
              <a:rPr lang="en-US" dirty="0"/>
              <a:t>Because of __________________________</a:t>
            </a:r>
          </a:p>
          <a:p>
            <a:r>
              <a:rPr lang="en-US" dirty="0"/>
              <a:t>Will you do_________________________</a:t>
            </a:r>
          </a:p>
          <a:p>
            <a:endParaRPr lang="en-US" dirty="0"/>
          </a:p>
          <a:p>
            <a:endParaRPr lang="en-US" dirty="0"/>
          </a:p>
        </p:txBody>
      </p:sp>
      <p:sp>
        <p:nvSpPr>
          <p:cNvPr id="4" name="Slide Number Placeholder 3"/>
          <p:cNvSpPr>
            <a:spLocks noGrp="1"/>
          </p:cNvSpPr>
          <p:nvPr>
            <p:ph type="sldNum" sz="quarter" idx="10"/>
          </p:nvPr>
        </p:nvSpPr>
        <p:spPr/>
        <p:txBody>
          <a:bodyPr/>
          <a:lstStyle/>
          <a:p>
            <a:fld id="{55214BDE-4DCD-4040-8FCC-908A7008BD22}" type="slidenum">
              <a:rPr lang="en-US" smtClean="0"/>
              <a:pPr/>
              <a:t>9</a:t>
            </a:fld>
            <a:endParaRPr lang="en-US"/>
          </a:p>
        </p:txBody>
      </p:sp>
    </p:spTree>
    <p:extLst>
      <p:ext uri="{BB962C8B-B14F-4D97-AF65-F5344CB8AC3E}">
        <p14:creationId xmlns:p14="http://schemas.microsoft.com/office/powerpoint/2010/main" val="104243863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9/18/2022</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9/18/2022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9/18/2022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9/18/2022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9/18/2022</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9/18/2022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9/18/2022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9/18/2022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9/18/2022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1CF131DD-A141-4471-BCF9-C6073EDD7E20}" type="datetimeFigureOut">
              <a:rPr lang="en-US" dirty="0"/>
              <a:t>9/18/2022</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9/18/2022</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9/18/2022</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2.jpg"/></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www.amazon.com/Hardwiring-Happiness-Science-Contentment-Confidence/dp/0385347316" TargetMode="External"/><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22E675-EBAB-16CE-793F-C346A4B453D5}"/>
              </a:ext>
            </a:extLst>
          </p:cNvPr>
          <p:cNvSpPr>
            <a:spLocks noGrp="1"/>
          </p:cNvSpPr>
          <p:nvPr>
            <p:ph type="ctrTitle"/>
          </p:nvPr>
        </p:nvSpPr>
        <p:spPr>
          <a:xfrm>
            <a:off x="1561707" y="2491312"/>
            <a:ext cx="9068586" cy="2318813"/>
          </a:xfrm>
        </p:spPr>
        <p:txBody>
          <a:bodyPr/>
          <a:lstStyle/>
          <a:p>
            <a:r>
              <a:rPr lang="en-US" sz="5400" dirty="0"/>
              <a:t>Dealing with conflict-</a:t>
            </a:r>
            <a:br>
              <a:rPr lang="en-US" sz="6000" dirty="0"/>
            </a:br>
            <a:br>
              <a:rPr lang="en-US" sz="6000" dirty="0"/>
            </a:br>
            <a:r>
              <a:rPr lang="en-US" sz="5400" dirty="0"/>
              <a:t>winning strategies</a:t>
            </a:r>
            <a:endParaRPr lang="en-US" sz="6000" dirty="0"/>
          </a:p>
        </p:txBody>
      </p:sp>
    </p:spTree>
    <p:extLst>
      <p:ext uri="{BB962C8B-B14F-4D97-AF65-F5344CB8AC3E}">
        <p14:creationId xmlns:p14="http://schemas.microsoft.com/office/powerpoint/2010/main" val="24334533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A692F99-CC15-CEF0-25D3-459558C98CE8}"/>
              </a:ext>
            </a:extLst>
          </p:cNvPr>
          <p:cNvSpPr txBox="1"/>
          <p:nvPr/>
        </p:nvSpPr>
        <p:spPr>
          <a:xfrm>
            <a:off x="1114426" y="457199"/>
            <a:ext cx="10182224" cy="5207516"/>
          </a:xfrm>
          <a:prstGeom prst="rect">
            <a:avLst/>
          </a:prstGeom>
          <a:noFill/>
        </p:spPr>
        <p:txBody>
          <a:bodyPr wrap="square" rtlCol="0">
            <a:spAutoFit/>
          </a:bodyPr>
          <a:lstStyle/>
          <a:p>
            <a:r>
              <a:rPr lang="en-US" sz="4000" b="1" u="sng" dirty="0"/>
              <a:t>Make a reasonable, doable request</a:t>
            </a:r>
          </a:p>
          <a:p>
            <a:pPr marL="571500" indent="-571500">
              <a:lnSpc>
                <a:spcPct val="150000"/>
              </a:lnSpc>
              <a:buFont typeface="Arial" panose="020B0604020202020204" pitchFamily="34" charset="0"/>
              <a:buChar char="•"/>
            </a:pPr>
            <a:r>
              <a:rPr lang="en-US" sz="4000" dirty="0"/>
              <a:t>Don’t demand perfection!</a:t>
            </a:r>
          </a:p>
          <a:p>
            <a:pPr marL="571500" indent="-571500">
              <a:lnSpc>
                <a:spcPct val="150000"/>
              </a:lnSpc>
              <a:buFont typeface="Arial" panose="020B0604020202020204" pitchFamily="34" charset="0"/>
              <a:buChar char="•"/>
            </a:pPr>
            <a:r>
              <a:rPr lang="en-US" sz="4000" dirty="0"/>
              <a:t>What gets you closer to your goal?</a:t>
            </a:r>
          </a:p>
          <a:p>
            <a:pPr marL="571500" indent="-571500">
              <a:lnSpc>
                <a:spcPct val="150000"/>
              </a:lnSpc>
              <a:buFont typeface="Arial" panose="020B0604020202020204" pitchFamily="34" charset="0"/>
              <a:buChar char="•"/>
            </a:pPr>
            <a:r>
              <a:rPr lang="en-US" sz="4000" dirty="0"/>
              <a:t>What would your loved one consider 	reasonable?</a:t>
            </a:r>
          </a:p>
          <a:p>
            <a:pPr marL="571500" indent="-571500">
              <a:lnSpc>
                <a:spcPct val="150000"/>
              </a:lnSpc>
              <a:buFont typeface="Arial" panose="020B0604020202020204" pitchFamily="34" charset="0"/>
              <a:buChar char="•"/>
            </a:pPr>
            <a:r>
              <a:rPr lang="en-US" sz="4000" dirty="0"/>
              <a:t>Can they actually do what you ask?</a:t>
            </a:r>
          </a:p>
        </p:txBody>
      </p:sp>
    </p:spTree>
    <p:extLst>
      <p:ext uri="{BB962C8B-B14F-4D97-AF65-F5344CB8AC3E}">
        <p14:creationId xmlns:p14="http://schemas.microsoft.com/office/powerpoint/2010/main" val="526687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999FE9C-D8F9-4F9B-B95B-608C3EF6B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11" name="Rectangle 10">
            <a:extLst>
              <a:ext uri="{FF2B5EF4-FFF2-40B4-BE49-F238E27FC236}">
                <a16:creationId xmlns:a16="http://schemas.microsoft.com/office/drawing/2014/main" id="{0E9B969E-CD96-4162-BA90-449BBDA95E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23162" cy="6858000"/>
          </a:xfrm>
          <a:prstGeom prst="rect">
            <a:avLst/>
          </a:prstGeom>
          <a:solidFill>
            <a:schemeClr val="accent1"/>
          </a:solidFill>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6B6401A4-FEE5-4976-857C-1FD0CDB2E2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23162" y="0"/>
            <a:ext cx="816874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picture containing person&#10;&#10;Description automatically generated">
            <a:extLst>
              <a:ext uri="{FF2B5EF4-FFF2-40B4-BE49-F238E27FC236}">
                <a16:creationId xmlns:a16="http://schemas.microsoft.com/office/drawing/2014/main" id="{62E46CA2-2D77-B143-0AE7-85240DB6EF94}"/>
              </a:ext>
            </a:extLst>
          </p:cNvPr>
          <p:cNvPicPr>
            <a:picLocks noChangeAspect="1"/>
          </p:cNvPicPr>
          <p:nvPr/>
        </p:nvPicPr>
        <p:blipFill>
          <a:blip r:embed="rId3"/>
          <a:stretch>
            <a:fillRect/>
          </a:stretch>
        </p:blipFill>
        <p:spPr>
          <a:xfrm>
            <a:off x="4667497" y="913487"/>
            <a:ext cx="6880072" cy="4870163"/>
          </a:xfrm>
          <a:prstGeom prst="rect">
            <a:avLst/>
          </a:prstGeom>
        </p:spPr>
      </p:pic>
      <p:sp>
        <p:nvSpPr>
          <p:cNvPr id="15" name="Rectangle 14">
            <a:extLst>
              <a:ext uri="{FF2B5EF4-FFF2-40B4-BE49-F238E27FC236}">
                <a16:creationId xmlns:a16="http://schemas.microsoft.com/office/drawing/2014/main" id="{047AF1DF-6993-45FB-92A5-C36B1A680F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25029" cy="6858000"/>
          </a:xfrm>
          <a:prstGeom prst="rect">
            <a:avLst/>
          </a:prstGeom>
          <a:blipFill dpi="0" rotWithShape="1">
            <a:blip r:embed="rId4">
              <a:alphaModFix amt="6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extBox 1">
            <a:extLst>
              <a:ext uri="{FF2B5EF4-FFF2-40B4-BE49-F238E27FC236}">
                <a16:creationId xmlns:a16="http://schemas.microsoft.com/office/drawing/2014/main" id="{91FB7604-21DF-0453-AB71-08574B25DE24}"/>
              </a:ext>
            </a:extLst>
          </p:cNvPr>
          <p:cNvSpPr txBox="1"/>
          <p:nvPr/>
        </p:nvSpPr>
        <p:spPr>
          <a:xfrm>
            <a:off x="234696" y="548640"/>
            <a:ext cx="3378731" cy="5577840"/>
          </a:xfrm>
          <a:prstGeom prst="rect">
            <a:avLst/>
          </a:prstGeom>
        </p:spPr>
        <p:txBody>
          <a:bodyPr vert="horz" lIns="91440" tIns="45720" rIns="91440" bIns="45720" rtlCol="0">
            <a:normAutofit/>
          </a:bodyPr>
          <a:lstStyle/>
          <a:p>
            <a:pPr defTabSz="914400">
              <a:spcAft>
                <a:spcPts val="600"/>
              </a:spcAft>
              <a:buClr>
                <a:schemeClr val="tx1">
                  <a:lumMod val="85000"/>
                  <a:lumOff val="15000"/>
                </a:schemeClr>
              </a:buClr>
            </a:pPr>
            <a:r>
              <a:rPr lang="en-US" sz="3600" dirty="0">
                <a:solidFill>
                  <a:srgbClr val="FFFFFF"/>
                </a:solidFill>
              </a:rPr>
              <a:t>So, what happens when you make a reasonable doable request, and they say “No”?</a:t>
            </a:r>
          </a:p>
        </p:txBody>
      </p:sp>
    </p:spTree>
    <p:extLst>
      <p:ext uri="{BB962C8B-B14F-4D97-AF65-F5344CB8AC3E}">
        <p14:creationId xmlns:p14="http://schemas.microsoft.com/office/powerpoint/2010/main" val="28901192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4DFC0-A72C-4396-A67D-71965EAC8D8A}"/>
              </a:ext>
            </a:extLst>
          </p:cNvPr>
          <p:cNvSpPr>
            <a:spLocks noGrp="1"/>
          </p:cNvSpPr>
          <p:nvPr>
            <p:ph type="title"/>
          </p:nvPr>
        </p:nvSpPr>
        <p:spPr>
          <a:xfrm>
            <a:off x="593009" y="343850"/>
            <a:ext cx="10275016" cy="990600"/>
          </a:xfrm>
        </p:spPr>
        <p:txBody>
          <a:bodyPr>
            <a:normAutofit fontScale="90000"/>
          </a:bodyPr>
          <a:lstStyle/>
          <a:p>
            <a:pPr algn="ctr">
              <a:defRPr/>
            </a:pPr>
            <a:r>
              <a:rPr lang="en-US" dirty="0"/>
              <a:t>Step 3-Self Soothing</a:t>
            </a:r>
            <a:r>
              <a:rPr lang="en-US" b="1" dirty="0"/>
              <a:t> </a:t>
            </a:r>
            <a:br>
              <a:rPr lang="en-US" b="1" dirty="0"/>
            </a:br>
            <a:r>
              <a:rPr lang="en-US" sz="4000" dirty="0"/>
              <a:t>managing your own anxiety </a:t>
            </a:r>
          </a:p>
        </p:txBody>
      </p:sp>
      <p:sp>
        <p:nvSpPr>
          <p:cNvPr id="3" name="Content Placeholder 2">
            <a:extLst>
              <a:ext uri="{FF2B5EF4-FFF2-40B4-BE49-F238E27FC236}">
                <a16:creationId xmlns:a16="http://schemas.microsoft.com/office/drawing/2014/main" id="{D9ED35D1-7629-4914-B7DD-5A45EEE9A0A0}"/>
              </a:ext>
            </a:extLst>
          </p:cNvPr>
          <p:cNvSpPr>
            <a:spLocks noGrp="1"/>
          </p:cNvSpPr>
          <p:nvPr>
            <p:ph idx="1"/>
          </p:nvPr>
        </p:nvSpPr>
        <p:spPr>
          <a:xfrm>
            <a:off x="747987" y="1723375"/>
            <a:ext cx="6199078" cy="4495800"/>
          </a:xfrm>
        </p:spPr>
        <p:txBody>
          <a:bodyPr>
            <a:normAutofit/>
          </a:bodyPr>
          <a:lstStyle/>
          <a:p>
            <a:pPr>
              <a:buFont typeface="Arial" panose="020B0604020202020204" pitchFamily="34" charset="0"/>
              <a:buChar char="•"/>
              <a:defRPr/>
            </a:pPr>
            <a:r>
              <a:rPr lang="en-US" sz="2200" dirty="0"/>
              <a:t>Stop talking and focus on your breathing</a:t>
            </a:r>
          </a:p>
          <a:p>
            <a:pPr>
              <a:buFont typeface="Arial" panose="020B0604020202020204" pitchFamily="34" charset="0"/>
              <a:buChar char="•"/>
              <a:defRPr/>
            </a:pPr>
            <a:r>
              <a:rPr lang="en-US" sz="2200" dirty="0"/>
              <a:t>Lower your volume</a:t>
            </a:r>
          </a:p>
          <a:p>
            <a:pPr>
              <a:buFont typeface="Arial" panose="020B0604020202020204" pitchFamily="34" charset="0"/>
              <a:buChar char="•"/>
              <a:defRPr/>
            </a:pPr>
            <a:r>
              <a:rPr lang="en-US" sz="2200" dirty="0"/>
              <a:t>Unclench your teeth</a:t>
            </a:r>
          </a:p>
          <a:p>
            <a:pPr>
              <a:buFont typeface="Arial" panose="020B0604020202020204" pitchFamily="34" charset="0"/>
              <a:buChar char="•"/>
              <a:defRPr/>
            </a:pPr>
            <a:r>
              <a:rPr lang="en-US" sz="2200" dirty="0"/>
              <a:t>Speak with less intensity</a:t>
            </a:r>
          </a:p>
          <a:p>
            <a:pPr>
              <a:buFont typeface="Arial" panose="020B0604020202020204" pitchFamily="34" charset="0"/>
              <a:buChar char="•"/>
              <a:defRPr/>
            </a:pPr>
            <a:r>
              <a:rPr lang="en-US" sz="2200" dirty="0"/>
              <a:t>Look for other person’s emotion</a:t>
            </a:r>
          </a:p>
          <a:p>
            <a:pPr>
              <a:buFont typeface="Arial" panose="020B0604020202020204" pitchFamily="34" charset="0"/>
              <a:buChar char="•"/>
              <a:defRPr/>
            </a:pPr>
            <a:r>
              <a:rPr lang="en-US" sz="2200" dirty="0"/>
              <a:t>Don't make things worse</a:t>
            </a:r>
          </a:p>
          <a:p>
            <a:pPr>
              <a:buFont typeface="Arial" panose="020B0604020202020204" pitchFamily="34" charset="0"/>
              <a:buChar char="•"/>
              <a:defRPr/>
            </a:pPr>
            <a:r>
              <a:rPr lang="en-US" sz="2200" dirty="0"/>
              <a:t>Stop telling yourself negative things</a:t>
            </a:r>
          </a:p>
          <a:p>
            <a:pPr marL="320040" indent="-320040">
              <a:buNone/>
              <a:defRPr/>
            </a:pPr>
            <a:endParaRPr lang="en-US" sz="2000" i="1" dirty="0"/>
          </a:p>
          <a:p>
            <a:pPr marL="320040" indent="-320040">
              <a:buNone/>
              <a:defRPr/>
            </a:pPr>
            <a:r>
              <a:rPr lang="en-US" sz="2000" i="1" dirty="0"/>
              <a:t>Schedule time to reconnect after a time out</a:t>
            </a:r>
            <a:endParaRPr lang="en-US" sz="2000" dirty="0"/>
          </a:p>
          <a:p>
            <a:pPr marL="320040" indent="-320040">
              <a:buNone/>
              <a:defRPr/>
            </a:pPr>
            <a:r>
              <a:rPr lang="en-US" sz="2000" i="1" dirty="0"/>
              <a:t>Use your time apart effectively</a:t>
            </a:r>
            <a:endParaRPr lang="en-US" dirty="0"/>
          </a:p>
          <a:p>
            <a:pPr marL="320040" indent="-320040">
              <a:buFont typeface="Wingdings"/>
              <a:buChar char=""/>
              <a:defRPr/>
            </a:pPr>
            <a:endParaRPr lang="en-US" dirty="0"/>
          </a:p>
        </p:txBody>
      </p:sp>
      <p:pic>
        <p:nvPicPr>
          <p:cNvPr id="22532" name="Picture 3" descr="self soothing.jpg">
            <a:extLst>
              <a:ext uri="{FF2B5EF4-FFF2-40B4-BE49-F238E27FC236}">
                <a16:creationId xmlns:a16="http://schemas.microsoft.com/office/drawing/2014/main" id="{CCE52F16-2392-4DC4-ADCD-F44B3894ACA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947065" y="2123506"/>
            <a:ext cx="4230365" cy="3211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405436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1C203C90-B33C-4645-ADAB-75E50C7EB586}"/>
              </a:ext>
            </a:extLst>
          </p:cNvPr>
          <p:cNvSpPr>
            <a:spLocks noGrp="1"/>
          </p:cNvSpPr>
          <p:nvPr>
            <p:ph type="title"/>
          </p:nvPr>
        </p:nvSpPr>
        <p:spPr>
          <a:xfrm>
            <a:off x="2339248" y="543131"/>
            <a:ext cx="8387746" cy="1143000"/>
          </a:xfrm>
        </p:spPr>
        <p:txBody>
          <a:bodyPr>
            <a:normAutofit fontScale="90000"/>
          </a:bodyPr>
          <a:lstStyle/>
          <a:p>
            <a:pPr eaLnBrk="1" hangingPunct="1"/>
            <a:r>
              <a:rPr lang="en-US" altLang="en-US" sz="4400" dirty="0"/>
              <a:t>10 Healthy Ways to Self-Soothe</a:t>
            </a:r>
          </a:p>
        </p:txBody>
      </p:sp>
      <p:sp>
        <p:nvSpPr>
          <p:cNvPr id="24579" name="Content Placeholder 2">
            <a:extLst>
              <a:ext uri="{FF2B5EF4-FFF2-40B4-BE49-F238E27FC236}">
                <a16:creationId xmlns:a16="http://schemas.microsoft.com/office/drawing/2014/main" id="{990E1FCC-7F03-4D88-AC22-9266124B10DD}"/>
              </a:ext>
            </a:extLst>
          </p:cNvPr>
          <p:cNvSpPr>
            <a:spLocks noGrp="1"/>
          </p:cNvSpPr>
          <p:nvPr>
            <p:ph sz="half" idx="2"/>
          </p:nvPr>
        </p:nvSpPr>
        <p:spPr>
          <a:xfrm>
            <a:off x="398130" y="2229156"/>
            <a:ext cx="2977855" cy="3978275"/>
          </a:xfrm>
        </p:spPr>
        <p:txBody>
          <a:bodyPr/>
          <a:lstStyle/>
          <a:p>
            <a:pPr eaLnBrk="1" hangingPunct="1">
              <a:buFont typeface="Wingdings" panose="05000000000000000000" pitchFamily="2" charset="2"/>
              <a:buNone/>
            </a:pPr>
            <a:r>
              <a:rPr lang="en-US" altLang="en-US" dirty="0"/>
              <a:t>1.  Meditate/Pray</a:t>
            </a:r>
          </a:p>
          <a:p>
            <a:pPr eaLnBrk="1" hangingPunct="1">
              <a:buFont typeface="Wingdings" panose="05000000000000000000" pitchFamily="2" charset="2"/>
              <a:buNone/>
            </a:pPr>
            <a:r>
              <a:rPr lang="en-US" altLang="en-US" dirty="0"/>
              <a:t>2.  Exercise</a:t>
            </a:r>
          </a:p>
          <a:p>
            <a:pPr eaLnBrk="1" hangingPunct="1">
              <a:buFont typeface="Wingdings" panose="05000000000000000000" pitchFamily="2" charset="2"/>
              <a:buNone/>
            </a:pPr>
            <a:r>
              <a:rPr lang="en-US" altLang="en-US" dirty="0"/>
              <a:t>3.  Bath/Massage</a:t>
            </a:r>
          </a:p>
          <a:p>
            <a:pPr eaLnBrk="1" hangingPunct="1">
              <a:buFont typeface="Wingdings" panose="05000000000000000000" pitchFamily="2" charset="2"/>
              <a:buNone/>
            </a:pPr>
            <a:r>
              <a:rPr lang="en-US" altLang="en-US" dirty="0"/>
              <a:t>4.  Focused Breathing</a:t>
            </a:r>
          </a:p>
          <a:p>
            <a:pPr eaLnBrk="1" hangingPunct="1">
              <a:buFont typeface="Wingdings" panose="05000000000000000000" pitchFamily="2" charset="2"/>
              <a:buNone/>
            </a:pPr>
            <a:r>
              <a:rPr lang="en-US" altLang="en-US" dirty="0"/>
              <a:t>5.  Listening/Playing music</a:t>
            </a:r>
          </a:p>
          <a:p>
            <a:pPr eaLnBrk="1" hangingPunct="1"/>
            <a:endParaRPr lang="en-US" altLang="en-US" dirty="0"/>
          </a:p>
        </p:txBody>
      </p:sp>
      <p:sp>
        <p:nvSpPr>
          <p:cNvPr id="24580" name="Content Placeholder 5">
            <a:extLst>
              <a:ext uri="{FF2B5EF4-FFF2-40B4-BE49-F238E27FC236}">
                <a16:creationId xmlns:a16="http://schemas.microsoft.com/office/drawing/2014/main" id="{1A04C380-8C37-42C1-8E48-5FF2465A86C7}"/>
              </a:ext>
            </a:extLst>
          </p:cNvPr>
          <p:cNvSpPr>
            <a:spLocks noGrp="1"/>
          </p:cNvSpPr>
          <p:nvPr>
            <p:ph sz="quarter" idx="4"/>
          </p:nvPr>
        </p:nvSpPr>
        <p:spPr>
          <a:xfrm>
            <a:off x="8497512" y="2229157"/>
            <a:ext cx="3079168" cy="3978275"/>
          </a:xfrm>
        </p:spPr>
        <p:txBody>
          <a:bodyPr/>
          <a:lstStyle/>
          <a:p>
            <a:pPr eaLnBrk="1" hangingPunct="1">
              <a:buFont typeface="Wingdings" panose="05000000000000000000" pitchFamily="2" charset="2"/>
              <a:buNone/>
            </a:pPr>
            <a:r>
              <a:rPr lang="en-US" altLang="en-US" dirty="0"/>
              <a:t> 6.  Journaling</a:t>
            </a:r>
          </a:p>
          <a:p>
            <a:pPr eaLnBrk="1" hangingPunct="1">
              <a:buFont typeface="Wingdings" panose="05000000000000000000" pitchFamily="2" charset="2"/>
              <a:buNone/>
            </a:pPr>
            <a:r>
              <a:rPr lang="en-US" altLang="en-US" dirty="0"/>
              <a:t> 7.  Organize/Clean</a:t>
            </a:r>
          </a:p>
          <a:p>
            <a:pPr eaLnBrk="1" hangingPunct="1">
              <a:buFont typeface="Wingdings" panose="05000000000000000000" pitchFamily="2" charset="2"/>
              <a:buNone/>
            </a:pPr>
            <a:r>
              <a:rPr lang="en-US" altLang="en-US" dirty="0"/>
              <a:t> 8.  Play a game</a:t>
            </a:r>
          </a:p>
          <a:p>
            <a:pPr eaLnBrk="1" hangingPunct="1">
              <a:buFont typeface="Wingdings" panose="05000000000000000000" pitchFamily="2" charset="2"/>
              <a:buNone/>
            </a:pPr>
            <a:r>
              <a:rPr lang="en-US" altLang="en-US" dirty="0"/>
              <a:t> 9.  Read</a:t>
            </a:r>
          </a:p>
          <a:p>
            <a:pPr eaLnBrk="1" hangingPunct="1">
              <a:buFont typeface="Wingdings" panose="05000000000000000000" pitchFamily="2" charset="2"/>
              <a:buNone/>
            </a:pPr>
            <a:r>
              <a:rPr lang="en-US" altLang="en-US" dirty="0"/>
              <a:t>10.  Find something funny</a:t>
            </a:r>
          </a:p>
        </p:txBody>
      </p:sp>
      <p:pic>
        <p:nvPicPr>
          <p:cNvPr id="3" name="Picture 2" descr="A picture containing bubble&#10;&#10;Description automatically generated">
            <a:extLst>
              <a:ext uri="{FF2B5EF4-FFF2-40B4-BE49-F238E27FC236}">
                <a16:creationId xmlns:a16="http://schemas.microsoft.com/office/drawing/2014/main" id="{B8C496F5-5FA5-49FD-AD5A-666EC9C56E04}"/>
              </a:ext>
            </a:extLst>
          </p:cNvPr>
          <p:cNvPicPr>
            <a:picLocks noChangeAspect="1"/>
          </p:cNvPicPr>
          <p:nvPr/>
        </p:nvPicPr>
        <p:blipFill>
          <a:blip r:embed="rId3"/>
          <a:stretch>
            <a:fillRect/>
          </a:stretch>
        </p:blipFill>
        <p:spPr>
          <a:xfrm>
            <a:off x="3640534" y="2229157"/>
            <a:ext cx="4506703" cy="3190568"/>
          </a:xfrm>
          <a:prstGeom prst="rect">
            <a:avLst/>
          </a:prstGeom>
        </p:spPr>
      </p:pic>
    </p:spTree>
    <p:extLst>
      <p:ext uri="{BB962C8B-B14F-4D97-AF65-F5344CB8AC3E}">
        <p14:creationId xmlns:p14="http://schemas.microsoft.com/office/powerpoint/2010/main" val="12726764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0132CBDD-CA58-469D-93E9-C254E177EA5E}"/>
              </a:ext>
            </a:extLst>
          </p:cNvPr>
          <p:cNvSpPr>
            <a:spLocks noGrp="1"/>
          </p:cNvSpPr>
          <p:nvPr>
            <p:ph type="title"/>
          </p:nvPr>
        </p:nvSpPr>
        <p:spPr>
          <a:xfrm>
            <a:off x="899409" y="594360"/>
            <a:ext cx="10058400" cy="1371600"/>
          </a:xfrm>
        </p:spPr>
        <p:txBody>
          <a:bodyPr>
            <a:normAutofit/>
          </a:bodyPr>
          <a:lstStyle/>
          <a:p>
            <a:pPr eaLnBrk="1" hangingPunct="1"/>
            <a:r>
              <a:rPr lang="en-US" altLang="en-US" sz="5400"/>
              <a:t>Self soothing is not:</a:t>
            </a:r>
          </a:p>
        </p:txBody>
      </p:sp>
      <p:sp>
        <p:nvSpPr>
          <p:cNvPr id="26627" name="Content Placeholder 2">
            <a:extLst>
              <a:ext uri="{FF2B5EF4-FFF2-40B4-BE49-F238E27FC236}">
                <a16:creationId xmlns:a16="http://schemas.microsoft.com/office/drawing/2014/main" id="{1344D48D-D89C-4F37-A639-D1B42294CDB5}"/>
              </a:ext>
            </a:extLst>
          </p:cNvPr>
          <p:cNvSpPr>
            <a:spLocks noGrp="1"/>
          </p:cNvSpPr>
          <p:nvPr>
            <p:ph idx="1"/>
          </p:nvPr>
        </p:nvSpPr>
        <p:spPr>
          <a:xfrm>
            <a:off x="5334843" y="1772027"/>
            <a:ext cx="6243599" cy="3931920"/>
          </a:xfrm>
        </p:spPr>
        <p:txBody>
          <a:bodyPr>
            <a:normAutofit lnSpcReduction="10000"/>
          </a:bodyPr>
          <a:lstStyle/>
          <a:p>
            <a:pPr eaLnBrk="1" hangingPunct="1"/>
            <a:endParaRPr lang="en-US" altLang="en-US"/>
          </a:p>
          <a:p>
            <a:pPr eaLnBrk="1" hangingPunct="1">
              <a:buFont typeface="Arial" panose="020B0604020202020204" pitchFamily="34" charset="0"/>
              <a:buChar char="•"/>
            </a:pPr>
            <a:r>
              <a:rPr lang="en-US" altLang="en-US" sz="2800"/>
              <a:t>self indulgence</a:t>
            </a:r>
          </a:p>
          <a:p>
            <a:pPr eaLnBrk="1" hangingPunct="1">
              <a:buFont typeface="Arial" panose="020B0604020202020204" pitchFamily="34" charset="0"/>
              <a:buChar char="•"/>
            </a:pPr>
            <a:r>
              <a:rPr lang="en-US" altLang="en-US" sz="2800"/>
              <a:t>complaining to friend</a:t>
            </a:r>
          </a:p>
          <a:p>
            <a:pPr eaLnBrk="1" hangingPunct="1">
              <a:buFont typeface="Arial" panose="020B0604020202020204" pitchFamily="34" charset="0"/>
              <a:buChar char="•"/>
            </a:pPr>
            <a:r>
              <a:rPr lang="en-US" altLang="en-US" sz="2800"/>
              <a:t>shopping</a:t>
            </a:r>
          </a:p>
          <a:p>
            <a:pPr eaLnBrk="1" hangingPunct="1">
              <a:buFont typeface="Arial" panose="020B0604020202020204" pitchFamily="34" charset="0"/>
              <a:buChar char="•"/>
            </a:pPr>
            <a:r>
              <a:rPr lang="en-US" altLang="en-US" sz="2800"/>
              <a:t>overeating</a:t>
            </a:r>
          </a:p>
          <a:p>
            <a:pPr eaLnBrk="1" hangingPunct="1">
              <a:buFont typeface="Arial" panose="020B0604020202020204" pitchFamily="34" charset="0"/>
              <a:buChar char="•"/>
            </a:pPr>
            <a:r>
              <a:rPr lang="en-US" altLang="en-US" sz="2800"/>
              <a:t>over sleeping</a:t>
            </a:r>
          </a:p>
          <a:p>
            <a:pPr eaLnBrk="1" hangingPunct="1">
              <a:buFont typeface="Arial" panose="020B0604020202020204" pitchFamily="34" charset="0"/>
              <a:buChar char="•"/>
            </a:pPr>
            <a:r>
              <a:rPr lang="en-US" altLang="en-US" sz="2800"/>
              <a:t>mindless TV, computer, gaming</a:t>
            </a:r>
          </a:p>
          <a:p>
            <a:pPr eaLnBrk="1" hangingPunct="1">
              <a:buFont typeface="Arial" panose="020B0604020202020204" pitchFamily="34" charset="0"/>
              <a:buChar char="•"/>
            </a:pPr>
            <a:r>
              <a:rPr lang="en-US" altLang="en-US" sz="2800"/>
              <a:t>drugs and alcohol</a:t>
            </a:r>
          </a:p>
          <a:p>
            <a:pPr eaLnBrk="1" hangingPunct="1"/>
            <a:endParaRPr lang="en-US" altLang="en-US"/>
          </a:p>
        </p:txBody>
      </p:sp>
      <p:pic>
        <p:nvPicPr>
          <p:cNvPr id="3" name="Picture 2">
            <a:extLst>
              <a:ext uri="{FF2B5EF4-FFF2-40B4-BE49-F238E27FC236}">
                <a16:creationId xmlns:a16="http://schemas.microsoft.com/office/drawing/2014/main" id="{26F9AE95-A3D3-4662-9958-89683904348B}"/>
              </a:ext>
            </a:extLst>
          </p:cNvPr>
          <p:cNvPicPr>
            <a:picLocks noChangeAspect="1"/>
          </p:cNvPicPr>
          <p:nvPr/>
        </p:nvPicPr>
        <p:blipFill rotWithShape="1">
          <a:blip r:embed="rId3"/>
          <a:srcRect l="22795" r="24440"/>
          <a:stretch/>
        </p:blipFill>
        <p:spPr>
          <a:xfrm>
            <a:off x="1033405" y="1772027"/>
            <a:ext cx="3642357" cy="4381766"/>
          </a:xfrm>
          <a:prstGeom prst="rect">
            <a:avLst/>
          </a:prstGeom>
        </p:spPr>
      </p:pic>
    </p:spTree>
    <p:extLst>
      <p:ext uri="{BB962C8B-B14F-4D97-AF65-F5344CB8AC3E}">
        <p14:creationId xmlns:p14="http://schemas.microsoft.com/office/powerpoint/2010/main" val="21906202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8E980-5FE3-AF75-EDA2-110C77689E3F}"/>
              </a:ext>
            </a:extLst>
          </p:cNvPr>
          <p:cNvSpPr>
            <a:spLocks noGrp="1"/>
          </p:cNvSpPr>
          <p:nvPr>
            <p:ph type="title"/>
          </p:nvPr>
        </p:nvSpPr>
        <p:spPr>
          <a:xfrm>
            <a:off x="6338013" y="727628"/>
            <a:ext cx="4957553" cy="1645920"/>
          </a:xfrm>
        </p:spPr>
        <p:txBody>
          <a:bodyPr>
            <a:normAutofit/>
          </a:bodyPr>
          <a:lstStyle/>
          <a:p>
            <a:r>
              <a:rPr lang="en-US" sz="4400" dirty="0"/>
              <a:t>Step 4-attempt a repair</a:t>
            </a:r>
          </a:p>
        </p:txBody>
      </p:sp>
      <p:sp>
        <p:nvSpPr>
          <p:cNvPr id="12" name="Rectangle 11">
            <a:extLst>
              <a:ext uri="{FF2B5EF4-FFF2-40B4-BE49-F238E27FC236}">
                <a16:creationId xmlns:a16="http://schemas.microsoft.com/office/drawing/2014/main" id="{CD000060-D06D-4A48-BD8E-978966CCA7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7654" y="727628"/>
            <a:ext cx="5367164" cy="5415552"/>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4" name="Rectangle 13">
            <a:extLst>
              <a:ext uri="{FF2B5EF4-FFF2-40B4-BE49-F238E27FC236}">
                <a16:creationId xmlns:a16="http://schemas.microsoft.com/office/drawing/2014/main" id="{DE4E5113-B3D0-40F8-9F39-B2C2BF92AE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3978" y="886862"/>
            <a:ext cx="5054517" cy="5097085"/>
          </a:xfrm>
          <a:prstGeom prst="rect">
            <a:avLst/>
          </a:prstGeom>
          <a:noFill/>
          <a:ln w="6350" cap="sq" cmpd="sng" algn="ctr">
            <a:solidFill>
              <a:schemeClr val="tx1">
                <a:lumMod val="75000"/>
                <a:lumOff val="25000"/>
              </a:schemeClr>
            </a:solidFill>
            <a:prstDash val="solid"/>
            <a:miter lim="800000"/>
          </a:ln>
          <a:effectLst/>
        </p:spPr>
      </p:sp>
      <p:pic>
        <p:nvPicPr>
          <p:cNvPr id="5" name="Content Placeholder 4" descr="A picture containing electronics, remote control&#10;&#10;Description automatically generated">
            <a:extLst>
              <a:ext uri="{FF2B5EF4-FFF2-40B4-BE49-F238E27FC236}">
                <a16:creationId xmlns:a16="http://schemas.microsoft.com/office/drawing/2014/main" id="{5FA3AF45-3221-CC73-54C5-5AF4FD3562CE}"/>
              </a:ext>
            </a:extLst>
          </p:cNvPr>
          <p:cNvPicPr>
            <a:picLocks noChangeAspect="1"/>
          </p:cNvPicPr>
          <p:nvPr/>
        </p:nvPicPr>
        <p:blipFill>
          <a:blip r:embed="rId3"/>
          <a:stretch>
            <a:fillRect/>
          </a:stretch>
        </p:blipFill>
        <p:spPr>
          <a:xfrm>
            <a:off x="1204017" y="1228185"/>
            <a:ext cx="4414438" cy="4414438"/>
          </a:xfrm>
          <a:prstGeom prst="rect">
            <a:avLst/>
          </a:prstGeom>
        </p:spPr>
      </p:pic>
      <p:sp>
        <p:nvSpPr>
          <p:cNvPr id="9" name="Content Placeholder 8">
            <a:extLst>
              <a:ext uri="{FF2B5EF4-FFF2-40B4-BE49-F238E27FC236}">
                <a16:creationId xmlns:a16="http://schemas.microsoft.com/office/drawing/2014/main" id="{89136D84-F52D-217C-1803-24EC7F48D814}"/>
              </a:ext>
            </a:extLst>
          </p:cNvPr>
          <p:cNvSpPr>
            <a:spLocks noGrp="1"/>
          </p:cNvSpPr>
          <p:nvPr>
            <p:ph idx="1"/>
          </p:nvPr>
        </p:nvSpPr>
        <p:spPr>
          <a:xfrm>
            <a:off x="6338013" y="2273117"/>
            <a:ext cx="5278470" cy="3870063"/>
          </a:xfrm>
        </p:spPr>
        <p:txBody>
          <a:bodyPr>
            <a:normAutofit/>
          </a:bodyPr>
          <a:lstStyle/>
          <a:p>
            <a:pPr marL="0" indent="0" algn="ctr">
              <a:buNone/>
            </a:pPr>
            <a:r>
              <a:rPr lang="en-US" sz="3200" b="1" dirty="0"/>
              <a:t>The soft Startup</a:t>
            </a:r>
          </a:p>
          <a:p>
            <a:pPr marL="0" indent="0">
              <a:buNone/>
            </a:pPr>
            <a:r>
              <a:rPr lang="en-US" sz="2400" dirty="0"/>
              <a:t>Nurture your fondness and admiration.</a:t>
            </a:r>
          </a:p>
          <a:p>
            <a:pPr marL="0" indent="0">
              <a:buNone/>
            </a:pPr>
            <a:r>
              <a:rPr lang="en-US" sz="2400" dirty="0"/>
              <a:t>Think of something positive.  </a:t>
            </a:r>
            <a:r>
              <a:rPr lang="en-US" sz="2400" b="1" dirty="0"/>
              <a:t>Say it.</a:t>
            </a:r>
          </a:p>
          <a:p>
            <a:pPr marL="0" indent="0">
              <a:buNone/>
            </a:pPr>
            <a:endParaRPr lang="en-US" sz="2400" dirty="0"/>
          </a:p>
          <a:p>
            <a:pPr marL="0" indent="0">
              <a:buNone/>
            </a:pPr>
            <a:r>
              <a:rPr lang="en-US" sz="2400" dirty="0"/>
              <a:t>Find something you are grateful for in your relationship.  </a:t>
            </a:r>
            <a:r>
              <a:rPr lang="en-US" sz="2400" b="1" dirty="0"/>
              <a:t>Say it.</a:t>
            </a:r>
          </a:p>
        </p:txBody>
      </p:sp>
    </p:spTree>
    <p:extLst>
      <p:ext uri="{BB962C8B-B14F-4D97-AF65-F5344CB8AC3E}">
        <p14:creationId xmlns:p14="http://schemas.microsoft.com/office/powerpoint/2010/main" val="41145168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5567C-5D15-4B00-A5DF-8DF5113081B8}"/>
              </a:ext>
            </a:extLst>
          </p:cNvPr>
          <p:cNvSpPr>
            <a:spLocks noGrp="1"/>
          </p:cNvSpPr>
          <p:nvPr>
            <p:ph type="title"/>
          </p:nvPr>
        </p:nvSpPr>
        <p:spPr>
          <a:xfrm>
            <a:off x="1590674" y="105723"/>
            <a:ext cx="9696451" cy="942027"/>
          </a:xfrm>
        </p:spPr>
        <p:txBody>
          <a:bodyPr>
            <a:normAutofit fontScale="90000"/>
          </a:bodyPr>
          <a:lstStyle/>
          <a:p>
            <a:pPr>
              <a:defRPr/>
            </a:pPr>
            <a:br>
              <a:rPr lang="en-US" dirty="0"/>
            </a:br>
            <a:r>
              <a:rPr lang="en-US" dirty="0"/>
              <a:t>           </a:t>
            </a:r>
            <a:r>
              <a:rPr lang="en-US" sz="4900" dirty="0"/>
              <a:t>Repair checklist     </a:t>
            </a:r>
            <a:r>
              <a:rPr lang="en-US" sz="3100" dirty="0"/>
              <a:t>Dr. </a:t>
            </a:r>
            <a:r>
              <a:rPr lang="en-US" sz="2700" dirty="0"/>
              <a:t>John Gottman</a:t>
            </a:r>
            <a:endParaRPr lang="en-US" dirty="0"/>
          </a:p>
        </p:txBody>
      </p:sp>
      <p:sp>
        <p:nvSpPr>
          <p:cNvPr id="4" name="Content Placeholder 3">
            <a:extLst>
              <a:ext uri="{FF2B5EF4-FFF2-40B4-BE49-F238E27FC236}">
                <a16:creationId xmlns:a16="http://schemas.microsoft.com/office/drawing/2014/main" id="{A9FBD11C-3930-4FE4-8660-7793D2148701}"/>
              </a:ext>
            </a:extLst>
          </p:cNvPr>
          <p:cNvSpPr>
            <a:spLocks noGrp="1"/>
          </p:cNvSpPr>
          <p:nvPr>
            <p:ph sz="quarter" idx="1"/>
          </p:nvPr>
        </p:nvSpPr>
        <p:spPr>
          <a:xfrm>
            <a:off x="566057" y="1570656"/>
            <a:ext cx="3388426" cy="4964112"/>
          </a:xfrm>
        </p:spPr>
        <p:txBody>
          <a:bodyPr>
            <a:normAutofit fontScale="85000" lnSpcReduction="10000"/>
          </a:bodyPr>
          <a:lstStyle/>
          <a:p>
            <a:pPr marL="320040" indent="-320040">
              <a:buNone/>
              <a:defRPr/>
            </a:pPr>
            <a:r>
              <a:rPr lang="en-US" sz="3800" b="1" u="sng" dirty="0">
                <a:solidFill>
                  <a:schemeClr val="accent1">
                    <a:lumMod val="50000"/>
                  </a:schemeClr>
                </a:solidFill>
              </a:rPr>
              <a:t>I appreciate</a:t>
            </a:r>
            <a:endParaRPr lang="en-US" sz="4200" b="1" u="sng" dirty="0">
              <a:solidFill>
                <a:schemeClr val="accent1">
                  <a:lumMod val="50000"/>
                </a:schemeClr>
              </a:solidFill>
            </a:endParaRPr>
          </a:p>
          <a:p>
            <a:pPr marL="320040" indent="-320040">
              <a:buNone/>
              <a:defRPr/>
            </a:pPr>
            <a:r>
              <a:rPr lang="en-US" sz="2100" dirty="0"/>
              <a:t>   I know this isn’t your fault</a:t>
            </a:r>
          </a:p>
          <a:p>
            <a:pPr marL="320040" indent="-320040">
              <a:buNone/>
              <a:defRPr/>
            </a:pPr>
            <a:r>
              <a:rPr lang="en-US" sz="2100" dirty="0"/>
              <a:t>   Let me see if I understand</a:t>
            </a:r>
          </a:p>
          <a:p>
            <a:pPr marL="320040" indent="-320040">
              <a:buNone/>
              <a:defRPr/>
            </a:pPr>
            <a:r>
              <a:rPr lang="en-US" sz="2100" dirty="0"/>
              <a:t>   I admire you for…</a:t>
            </a:r>
          </a:p>
          <a:p>
            <a:pPr marL="320040" indent="-320040">
              <a:buNone/>
              <a:defRPr/>
            </a:pPr>
            <a:r>
              <a:rPr lang="en-US" sz="2100" dirty="0"/>
              <a:t>   Thank you for listening</a:t>
            </a:r>
          </a:p>
          <a:p>
            <a:pPr marL="320040" indent="-320040">
              <a:buNone/>
              <a:defRPr/>
            </a:pPr>
            <a:r>
              <a:rPr lang="en-US" sz="3800" b="1" u="sng" dirty="0">
                <a:solidFill>
                  <a:schemeClr val="accent1">
                    <a:lumMod val="50000"/>
                  </a:schemeClr>
                </a:solidFill>
              </a:rPr>
              <a:t>I feel</a:t>
            </a:r>
          </a:p>
          <a:p>
            <a:pPr marL="320040" indent="-320040">
              <a:buNone/>
              <a:defRPr/>
            </a:pPr>
            <a:r>
              <a:rPr lang="en-US" sz="2100" dirty="0"/>
              <a:t>   I’m getting scared</a:t>
            </a:r>
          </a:p>
          <a:p>
            <a:pPr marL="320040" indent="-320040">
              <a:buNone/>
              <a:defRPr/>
            </a:pPr>
            <a:r>
              <a:rPr lang="en-US" sz="2100" dirty="0"/>
              <a:t>   That hurt my feelings</a:t>
            </a:r>
          </a:p>
          <a:p>
            <a:pPr marL="320040" indent="-320040">
              <a:buNone/>
              <a:defRPr/>
            </a:pPr>
            <a:r>
              <a:rPr lang="en-US" sz="2100" dirty="0"/>
              <a:t>   I’m sad that…</a:t>
            </a:r>
          </a:p>
          <a:p>
            <a:pPr marL="320040" indent="-320040">
              <a:buNone/>
              <a:defRPr/>
            </a:pPr>
            <a:r>
              <a:rPr lang="en-US" sz="2100" dirty="0"/>
              <a:t>   This worries me</a:t>
            </a:r>
          </a:p>
          <a:p>
            <a:pPr marL="320040" indent="-320040">
              <a:buNone/>
              <a:defRPr/>
            </a:pPr>
            <a:r>
              <a:rPr lang="en-US" sz="2100" dirty="0"/>
              <a:t>   I’m frustrated that…</a:t>
            </a:r>
          </a:p>
          <a:p>
            <a:pPr marL="320040" indent="-320040">
              <a:buNone/>
              <a:defRPr/>
            </a:pPr>
            <a:endParaRPr lang="en-US" dirty="0"/>
          </a:p>
        </p:txBody>
      </p:sp>
      <p:sp>
        <p:nvSpPr>
          <p:cNvPr id="5" name="Content Placeholder 4">
            <a:extLst>
              <a:ext uri="{FF2B5EF4-FFF2-40B4-BE49-F238E27FC236}">
                <a16:creationId xmlns:a16="http://schemas.microsoft.com/office/drawing/2014/main" id="{C6595830-B82F-483C-9D4F-B1CB4FCAF6F6}"/>
              </a:ext>
            </a:extLst>
          </p:cNvPr>
          <p:cNvSpPr>
            <a:spLocks noGrp="1"/>
          </p:cNvSpPr>
          <p:nvPr>
            <p:ph sz="quarter" idx="2"/>
          </p:nvPr>
        </p:nvSpPr>
        <p:spPr>
          <a:xfrm>
            <a:off x="8237517" y="1570656"/>
            <a:ext cx="3566556" cy="4802311"/>
          </a:xfrm>
        </p:spPr>
        <p:txBody>
          <a:bodyPr>
            <a:normAutofit fontScale="85000" lnSpcReduction="10000"/>
          </a:bodyPr>
          <a:lstStyle/>
          <a:p>
            <a:pPr marL="320040" indent="-320040">
              <a:buNone/>
              <a:defRPr/>
            </a:pPr>
            <a:r>
              <a:rPr lang="en-US" sz="3900" b="1" u="sng" dirty="0">
                <a:solidFill>
                  <a:schemeClr val="accent1">
                    <a:lumMod val="50000"/>
                  </a:schemeClr>
                </a:solidFill>
              </a:rPr>
              <a:t>Sorry</a:t>
            </a:r>
          </a:p>
          <a:p>
            <a:pPr marL="320040" indent="-320040">
              <a:buNone/>
              <a:defRPr/>
            </a:pPr>
            <a:r>
              <a:rPr lang="en-US" sz="1900" dirty="0"/>
              <a:t>   My reactions were too extreme</a:t>
            </a:r>
          </a:p>
          <a:p>
            <a:pPr marL="320040" indent="-320040">
              <a:buNone/>
              <a:defRPr/>
            </a:pPr>
            <a:r>
              <a:rPr lang="en-US" sz="1900" dirty="0"/>
              <a:t>   I really blew that one</a:t>
            </a:r>
          </a:p>
          <a:p>
            <a:pPr marL="320040" indent="-320040">
              <a:buNone/>
              <a:defRPr/>
            </a:pPr>
            <a:r>
              <a:rPr lang="en-US" sz="1900" dirty="0"/>
              <a:t>   Sorry, let me try that one again</a:t>
            </a:r>
          </a:p>
          <a:p>
            <a:pPr marL="320040" indent="-320040">
              <a:buNone/>
              <a:defRPr/>
            </a:pPr>
            <a:r>
              <a:rPr lang="en-US" sz="1900" dirty="0"/>
              <a:t>   Let me start again in a softer way</a:t>
            </a:r>
          </a:p>
          <a:p>
            <a:pPr marL="320040" indent="-320040">
              <a:buNone/>
              <a:defRPr/>
            </a:pPr>
            <a:r>
              <a:rPr lang="en-US" sz="1900" dirty="0"/>
              <a:t>   My part of the problem is…</a:t>
            </a:r>
          </a:p>
          <a:p>
            <a:pPr marL="320040" indent="-320040">
              <a:buNone/>
              <a:defRPr/>
            </a:pPr>
            <a:r>
              <a:rPr lang="en-US" sz="3900" b="1" u="sng" dirty="0">
                <a:solidFill>
                  <a:schemeClr val="accent1">
                    <a:lumMod val="50000"/>
                  </a:schemeClr>
                </a:solidFill>
              </a:rPr>
              <a:t>Get to Yes</a:t>
            </a:r>
          </a:p>
          <a:p>
            <a:pPr marL="320040" indent="-320040">
              <a:buNone/>
              <a:defRPr/>
            </a:pPr>
            <a:r>
              <a:rPr lang="en-US" sz="1900" dirty="0"/>
              <a:t>   You are starting to convince me</a:t>
            </a:r>
          </a:p>
          <a:p>
            <a:pPr marL="320040" indent="-320040">
              <a:buNone/>
              <a:defRPr/>
            </a:pPr>
            <a:r>
              <a:rPr lang="en-US" sz="1900" dirty="0"/>
              <a:t>   I agree with part of what you are saying</a:t>
            </a:r>
          </a:p>
          <a:p>
            <a:pPr marL="320040" indent="-320040">
              <a:buNone/>
              <a:defRPr/>
            </a:pPr>
            <a:r>
              <a:rPr lang="en-US" sz="1900" dirty="0"/>
              <a:t>   I’ve never thought of things that way</a:t>
            </a:r>
          </a:p>
          <a:p>
            <a:pPr marL="320040" indent="-320040">
              <a:buNone/>
              <a:defRPr/>
            </a:pPr>
            <a:r>
              <a:rPr lang="en-US" sz="1900" dirty="0"/>
              <a:t>   Let’s compromise here</a:t>
            </a:r>
          </a:p>
          <a:p>
            <a:pPr marL="320040" indent="-320040">
              <a:buNone/>
              <a:defRPr/>
            </a:pPr>
            <a:endParaRPr lang="en-US" dirty="0"/>
          </a:p>
        </p:txBody>
      </p:sp>
      <p:sp>
        <p:nvSpPr>
          <p:cNvPr id="3" name="TextBox 2">
            <a:extLst>
              <a:ext uri="{FF2B5EF4-FFF2-40B4-BE49-F238E27FC236}">
                <a16:creationId xmlns:a16="http://schemas.microsoft.com/office/drawing/2014/main" id="{EF632727-53E5-495D-85D4-53010A33D49B}"/>
              </a:ext>
            </a:extLst>
          </p:cNvPr>
          <p:cNvSpPr txBox="1"/>
          <p:nvPr/>
        </p:nvSpPr>
        <p:spPr>
          <a:xfrm>
            <a:off x="4184072" y="1570656"/>
            <a:ext cx="3823856" cy="4924425"/>
          </a:xfrm>
          <a:prstGeom prst="rect">
            <a:avLst/>
          </a:prstGeom>
          <a:noFill/>
        </p:spPr>
        <p:txBody>
          <a:bodyPr wrap="square" rtlCol="0">
            <a:spAutoFit/>
          </a:bodyPr>
          <a:lstStyle/>
          <a:p>
            <a:pPr marL="320040" indent="-320040">
              <a:buNone/>
              <a:defRPr/>
            </a:pPr>
            <a:r>
              <a:rPr lang="en-US" sz="3200" b="1" u="sng" dirty="0">
                <a:solidFill>
                  <a:schemeClr val="accent1">
                    <a:lumMod val="50000"/>
                  </a:schemeClr>
                </a:solidFill>
              </a:rPr>
              <a:t>I need to calm down</a:t>
            </a:r>
          </a:p>
          <a:p>
            <a:pPr marL="320040" indent="-320040">
              <a:buNone/>
              <a:defRPr/>
            </a:pPr>
            <a:r>
              <a:rPr lang="en-US" dirty="0"/>
              <a:t>   I need things to be calmer right now</a:t>
            </a:r>
          </a:p>
          <a:p>
            <a:pPr marL="320040" indent="-320040">
              <a:buNone/>
              <a:defRPr/>
            </a:pPr>
            <a:r>
              <a:rPr lang="en-US" dirty="0"/>
              <a:t>   This is important to me, please listen</a:t>
            </a:r>
          </a:p>
          <a:p>
            <a:pPr marL="320040" indent="-320040">
              <a:buNone/>
              <a:defRPr/>
            </a:pPr>
            <a:r>
              <a:rPr lang="en-US" dirty="0"/>
              <a:t>   Can we take a break?</a:t>
            </a:r>
          </a:p>
          <a:p>
            <a:pPr marL="320040" indent="-320040">
              <a:buNone/>
              <a:defRPr/>
            </a:pPr>
            <a:r>
              <a:rPr lang="en-US" dirty="0"/>
              <a:t>   Can I take that back?</a:t>
            </a:r>
          </a:p>
          <a:p>
            <a:pPr marL="320040" indent="-320040">
              <a:buNone/>
              <a:defRPr/>
            </a:pPr>
            <a:r>
              <a:rPr lang="en-US" sz="3200" b="1" u="sng" dirty="0">
                <a:solidFill>
                  <a:schemeClr val="accent1">
                    <a:lumMod val="50000"/>
                  </a:schemeClr>
                </a:solidFill>
              </a:rPr>
              <a:t>Stop Action!</a:t>
            </a:r>
          </a:p>
          <a:p>
            <a:pPr marL="320040" indent="-320040">
              <a:buNone/>
              <a:defRPr/>
            </a:pPr>
            <a:r>
              <a:rPr lang="en-US" sz="2000" dirty="0"/>
              <a:t>   </a:t>
            </a:r>
            <a:r>
              <a:rPr lang="en-US" dirty="0"/>
              <a:t>I might be wrong here</a:t>
            </a:r>
          </a:p>
          <a:p>
            <a:pPr marL="320040" indent="-320040">
              <a:buNone/>
              <a:defRPr/>
            </a:pPr>
            <a:r>
              <a:rPr lang="en-US" dirty="0"/>
              <a:t>   Please, let’s stop for a while</a:t>
            </a:r>
          </a:p>
          <a:p>
            <a:pPr marL="320040" indent="-320040">
              <a:buNone/>
              <a:defRPr/>
            </a:pPr>
            <a:r>
              <a:rPr lang="en-US" dirty="0"/>
              <a:t>   Give me a moment, I’ll be right back</a:t>
            </a:r>
          </a:p>
          <a:p>
            <a:pPr marL="320040" indent="-320040">
              <a:buNone/>
              <a:defRPr/>
            </a:pPr>
            <a:r>
              <a:rPr lang="en-US" dirty="0"/>
              <a:t>   We are getting off track</a:t>
            </a:r>
          </a:p>
          <a:p>
            <a:pPr marL="320040" indent="-320040">
              <a:buNone/>
              <a:defRPr/>
            </a:pPr>
            <a:endParaRPr lang="en-US" dirty="0"/>
          </a:p>
        </p:txBody>
      </p:sp>
    </p:spTree>
    <p:extLst>
      <p:ext uri="{BB962C8B-B14F-4D97-AF65-F5344CB8AC3E}">
        <p14:creationId xmlns:p14="http://schemas.microsoft.com/office/powerpoint/2010/main" val="55286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44CFD-ADFC-BEB7-EAD4-EAB0A82395DD}"/>
              </a:ext>
            </a:extLst>
          </p:cNvPr>
          <p:cNvSpPr>
            <a:spLocks noGrp="1"/>
          </p:cNvSpPr>
          <p:nvPr>
            <p:ph type="title"/>
          </p:nvPr>
        </p:nvSpPr>
        <p:spPr/>
        <p:txBody>
          <a:bodyPr>
            <a:normAutofit/>
          </a:bodyPr>
          <a:lstStyle/>
          <a:p>
            <a:pPr algn="ctr"/>
            <a:r>
              <a:rPr lang="en-US" sz="6000" b="1" u="sng" dirty="0"/>
              <a:t>Winning Strategies</a:t>
            </a:r>
          </a:p>
        </p:txBody>
      </p:sp>
      <p:sp>
        <p:nvSpPr>
          <p:cNvPr id="3" name="Content Placeholder 2">
            <a:extLst>
              <a:ext uri="{FF2B5EF4-FFF2-40B4-BE49-F238E27FC236}">
                <a16:creationId xmlns:a16="http://schemas.microsoft.com/office/drawing/2014/main" id="{D72D700E-385F-438A-4DBF-47B25EBE6894}"/>
              </a:ext>
            </a:extLst>
          </p:cNvPr>
          <p:cNvSpPr>
            <a:spLocks noGrp="1"/>
          </p:cNvSpPr>
          <p:nvPr>
            <p:ph sz="half" idx="1"/>
          </p:nvPr>
        </p:nvSpPr>
        <p:spPr/>
        <p:txBody>
          <a:bodyPr>
            <a:normAutofit lnSpcReduction="10000"/>
          </a:bodyPr>
          <a:lstStyle/>
          <a:p>
            <a:pPr marL="342900" indent="-342900">
              <a:lnSpc>
                <a:spcPct val="150000"/>
              </a:lnSpc>
              <a:buAutoNum type="arabicPeriod"/>
            </a:pPr>
            <a:r>
              <a:rPr lang="en-US" sz="5400" dirty="0"/>
              <a:t>Gratitude</a:t>
            </a:r>
          </a:p>
          <a:p>
            <a:pPr marL="342900" indent="-342900">
              <a:lnSpc>
                <a:spcPct val="150000"/>
              </a:lnSpc>
              <a:buAutoNum type="arabicPeriod"/>
            </a:pPr>
            <a:r>
              <a:rPr lang="en-US" sz="5400" dirty="0"/>
              <a:t>Reasonable requests</a:t>
            </a:r>
          </a:p>
        </p:txBody>
      </p:sp>
      <p:sp>
        <p:nvSpPr>
          <p:cNvPr id="4" name="Content Placeholder 3">
            <a:extLst>
              <a:ext uri="{FF2B5EF4-FFF2-40B4-BE49-F238E27FC236}">
                <a16:creationId xmlns:a16="http://schemas.microsoft.com/office/drawing/2014/main" id="{1C41AD7E-B0B1-08E4-1B2A-F8E280F2BA20}"/>
              </a:ext>
            </a:extLst>
          </p:cNvPr>
          <p:cNvSpPr>
            <a:spLocks noGrp="1"/>
          </p:cNvSpPr>
          <p:nvPr>
            <p:ph sz="half" idx="2"/>
          </p:nvPr>
        </p:nvSpPr>
        <p:spPr>
          <a:xfrm>
            <a:off x="6370320" y="2103120"/>
            <a:ext cx="5315174" cy="3749040"/>
          </a:xfrm>
        </p:spPr>
        <p:txBody>
          <a:bodyPr>
            <a:normAutofit lnSpcReduction="10000"/>
          </a:bodyPr>
          <a:lstStyle/>
          <a:p>
            <a:pPr marL="342900" indent="-342900">
              <a:lnSpc>
                <a:spcPct val="160000"/>
              </a:lnSpc>
              <a:buAutoNum type="arabicPeriod" startAt="3"/>
            </a:pPr>
            <a:r>
              <a:rPr lang="en-US" sz="5400" dirty="0"/>
              <a:t>Self Soothing</a:t>
            </a:r>
          </a:p>
          <a:p>
            <a:pPr marL="342900" indent="-342900">
              <a:lnSpc>
                <a:spcPct val="160000"/>
              </a:lnSpc>
              <a:buAutoNum type="arabicPeriod" startAt="3"/>
            </a:pPr>
            <a:r>
              <a:rPr lang="en-US" sz="5400" dirty="0"/>
              <a:t>Repair attempts</a:t>
            </a:r>
          </a:p>
        </p:txBody>
      </p:sp>
    </p:spTree>
    <p:extLst>
      <p:ext uri="{BB962C8B-B14F-4D97-AF65-F5344CB8AC3E}">
        <p14:creationId xmlns:p14="http://schemas.microsoft.com/office/powerpoint/2010/main" val="2064494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CDF62-8643-9DD8-C784-1ED4473920E4}"/>
              </a:ext>
            </a:extLst>
          </p:cNvPr>
          <p:cNvSpPr>
            <a:spLocks noGrp="1"/>
          </p:cNvSpPr>
          <p:nvPr>
            <p:ph type="title"/>
          </p:nvPr>
        </p:nvSpPr>
        <p:spPr>
          <a:xfrm>
            <a:off x="6579450" y="727627"/>
            <a:ext cx="4957553" cy="1645920"/>
          </a:xfrm>
        </p:spPr>
        <p:txBody>
          <a:bodyPr>
            <a:normAutofit/>
          </a:bodyPr>
          <a:lstStyle/>
          <a:p>
            <a:r>
              <a:rPr lang="en-US" sz="3700"/>
              <a:t>Remember that relational conflict is expected</a:t>
            </a:r>
          </a:p>
        </p:txBody>
      </p:sp>
      <p:sp>
        <p:nvSpPr>
          <p:cNvPr id="16" name="Rectangle 15">
            <a:extLst>
              <a:ext uri="{FF2B5EF4-FFF2-40B4-BE49-F238E27FC236}">
                <a16:creationId xmlns:a16="http://schemas.microsoft.com/office/drawing/2014/main" id="{CD000060-D06D-4A48-BD8E-978966CCA7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7654" y="727628"/>
            <a:ext cx="5367164" cy="5415552"/>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8" name="Rectangle 17">
            <a:extLst>
              <a:ext uri="{FF2B5EF4-FFF2-40B4-BE49-F238E27FC236}">
                <a16:creationId xmlns:a16="http://schemas.microsoft.com/office/drawing/2014/main" id="{DE4E5113-B3D0-40F8-9F39-B2C2BF92AE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3978" y="886862"/>
            <a:ext cx="5054517" cy="5097085"/>
          </a:xfrm>
          <a:prstGeom prst="rect">
            <a:avLst/>
          </a:prstGeom>
          <a:noFill/>
          <a:ln w="6350" cap="sq" cmpd="sng" algn="ctr">
            <a:solidFill>
              <a:schemeClr val="tx1">
                <a:lumMod val="75000"/>
                <a:lumOff val="25000"/>
              </a:schemeClr>
            </a:solidFill>
            <a:prstDash val="solid"/>
            <a:miter lim="800000"/>
          </a:ln>
          <a:effectLst/>
        </p:spPr>
      </p:sp>
      <p:pic>
        <p:nvPicPr>
          <p:cNvPr id="4" name="Picture 3" descr="couple talking out problems.jpg">
            <a:extLst>
              <a:ext uri="{FF2B5EF4-FFF2-40B4-BE49-F238E27FC236}">
                <a16:creationId xmlns:a16="http://schemas.microsoft.com/office/drawing/2014/main" id="{AF4B20E7-0BA1-491D-B81C-E9A5FE12822F}"/>
              </a:ext>
            </a:extLst>
          </p:cNvPr>
          <p:cNvPicPr>
            <a:picLocks noChangeAspect="1"/>
          </p:cNvPicPr>
          <p:nvPr/>
        </p:nvPicPr>
        <p:blipFill>
          <a:blip r:embed="rId3" cstate="print"/>
          <a:stretch>
            <a:fillRect/>
          </a:stretch>
        </p:blipFill>
        <p:spPr>
          <a:xfrm>
            <a:off x="1204017" y="1683643"/>
            <a:ext cx="4414438" cy="3503522"/>
          </a:xfrm>
          <a:prstGeom prst="rect">
            <a:avLst/>
          </a:prstGeom>
        </p:spPr>
      </p:pic>
      <p:sp>
        <p:nvSpPr>
          <p:cNvPr id="3" name="Content Placeholder 2">
            <a:extLst>
              <a:ext uri="{FF2B5EF4-FFF2-40B4-BE49-F238E27FC236}">
                <a16:creationId xmlns:a16="http://schemas.microsoft.com/office/drawing/2014/main" id="{495F13E6-D399-5701-3487-7BC206CB1DAF}"/>
              </a:ext>
            </a:extLst>
          </p:cNvPr>
          <p:cNvSpPr>
            <a:spLocks noGrp="1"/>
          </p:cNvSpPr>
          <p:nvPr>
            <p:ph idx="1"/>
          </p:nvPr>
        </p:nvSpPr>
        <p:spPr>
          <a:xfrm>
            <a:off x="6579450" y="2538919"/>
            <a:ext cx="4957554" cy="3496120"/>
          </a:xfrm>
        </p:spPr>
        <p:txBody>
          <a:bodyPr>
            <a:normAutofit/>
          </a:bodyPr>
          <a:lstStyle/>
          <a:p>
            <a:r>
              <a:rPr lang="en-US" sz="2800" dirty="0"/>
              <a:t>Any two rational people will have differences of opinion</a:t>
            </a:r>
          </a:p>
          <a:p>
            <a:r>
              <a:rPr lang="en-US" sz="2800" dirty="0"/>
              <a:t>How you deal with those differences will determine the success or failure of the relationship</a:t>
            </a:r>
          </a:p>
        </p:txBody>
      </p:sp>
    </p:spTree>
    <p:extLst>
      <p:ext uri="{BB962C8B-B14F-4D97-AF65-F5344CB8AC3E}">
        <p14:creationId xmlns:p14="http://schemas.microsoft.com/office/powerpoint/2010/main" val="39300578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2025" y="323850"/>
            <a:ext cx="10058400" cy="1371600"/>
          </a:xfrm>
        </p:spPr>
        <p:txBody>
          <a:bodyPr>
            <a:noAutofit/>
          </a:bodyPr>
          <a:lstStyle/>
          <a:p>
            <a:pPr algn="ctr"/>
            <a:r>
              <a:rPr lang="en-US" sz="6000" dirty="0"/>
              <a:t>Step 1-Gratitude</a:t>
            </a:r>
          </a:p>
        </p:txBody>
      </p:sp>
      <p:pic>
        <p:nvPicPr>
          <p:cNvPr id="3" name="Picture 2" descr="Thank you.jpg"/>
          <p:cNvPicPr>
            <a:picLocks noChangeAspect="1"/>
          </p:cNvPicPr>
          <p:nvPr/>
        </p:nvPicPr>
        <p:blipFill>
          <a:blip r:embed="rId3" cstate="print"/>
          <a:stretch>
            <a:fillRect/>
          </a:stretch>
        </p:blipFill>
        <p:spPr>
          <a:xfrm>
            <a:off x="5687979" y="2057399"/>
            <a:ext cx="5332446" cy="3790951"/>
          </a:xfrm>
          <a:prstGeom prst="rect">
            <a:avLst/>
          </a:prstGeom>
        </p:spPr>
      </p:pic>
      <p:sp>
        <p:nvSpPr>
          <p:cNvPr id="4" name="TextBox 3"/>
          <p:cNvSpPr txBox="1"/>
          <p:nvPr/>
        </p:nvSpPr>
        <p:spPr>
          <a:xfrm>
            <a:off x="1314450" y="1271244"/>
            <a:ext cx="3810000" cy="4770537"/>
          </a:xfrm>
          <a:prstGeom prst="rect">
            <a:avLst/>
          </a:prstGeom>
          <a:noFill/>
        </p:spPr>
        <p:txBody>
          <a:bodyPr wrap="square" rtlCol="0">
            <a:spAutoFit/>
          </a:bodyPr>
          <a:lstStyle/>
          <a:p>
            <a:r>
              <a:rPr lang="en-US" sz="4800" dirty="0"/>
              <a:t>“You always get more of what you appreciate in others.”</a:t>
            </a:r>
          </a:p>
          <a:p>
            <a:pPr algn="r"/>
            <a:r>
              <a:rPr lang="en-US" sz="1600" dirty="0"/>
              <a:t>Dr. Jennifer Finlayson-Fife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You Determine Your Happiness</a:t>
            </a:r>
          </a:p>
        </p:txBody>
      </p:sp>
      <p:sp>
        <p:nvSpPr>
          <p:cNvPr id="3" name="TextBox 2"/>
          <p:cNvSpPr txBox="1"/>
          <p:nvPr/>
        </p:nvSpPr>
        <p:spPr>
          <a:xfrm>
            <a:off x="1981200" y="1905000"/>
            <a:ext cx="7924800" cy="3046988"/>
          </a:xfrm>
          <a:prstGeom prst="rect">
            <a:avLst/>
          </a:prstGeom>
          <a:noFill/>
        </p:spPr>
        <p:txBody>
          <a:bodyPr wrap="square" rtlCol="0">
            <a:spAutoFit/>
          </a:bodyPr>
          <a:lstStyle/>
          <a:p>
            <a:r>
              <a:rPr lang="en-US" sz="3200" dirty="0"/>
              <a:t>It’s not so much a matter of </a:t>
            </a:r>
            <a:r>
              <a:rPr lang="en-US" sz="3200" u="sng" dirty="0"/>
              <a:t>positive thinking</a:t>
            </a:r>
            <a:r>
              <a:rPr lang="en-US" sz="3200" dirty="0"/>
              <a:t> as </a:t>
            </a:r>
            <a:r>
              <a:rPr lang="en-US" sz="3200" u="sng" dirty="0"/>
              <a:t>clear thinking</a:t>
            </a:r>
            <a:r>
              <a:rPr lang="en-US" sz="3200" dirty="0"/>
              <a:t>.  An extra 10-20 seconds of focusing on gratitude can change it from a positive thought to installing it into our neural structure.  It becomes who we are.  </a:t>
            </a:r>
          </a:p>
        </p:txBody>
      </p:sp>
      <p:sp>
        <p:nvSpPr>
          <p:cNvPr id="4" name="TextBox 3"/>
          <p:cNvSpPr txBox="1"/>
          <p:nvPr/>
        </p:nvSpPr>
        <p:spPr>
          <a:xfrm>
            <a:off x="1828800" y="5334001"/>
            <a:ext cx="8382000" cy="830997"/>
          </a:xfrm>
          <a:prstGeom prst="rect">
            <a:avLst/>
          </a:prstGeom>
          <a:noFill/>
        </p:spPr>
        <p:txBody>
          <a:bodyPr wrap="square" rtlCol="0">
            <a:spAutoFit/>
          </a:bodyPr>
          <a:lstStyle/>
          <a:p>
            <a:r>
              <a:rPr lang="en-US" sz="1600" dirty="0"/>
              <a:t>Dr. Rick Hanson, a neuropsychologist, a member of U.C. Berkeley's Greater Good Science Center's advisory board, and author of the book </a:t>
            </a:r>
            <a:r>
              <a:rPr lang="en-US" sz="1600" i="1" u="sng" dirty="0">
                <a:hlinkClick r:id="rId3"/>
              </a:rPr>
              <a:t>Hardwiring Happiness: The New Brain Science of Contentment, Calm, and Confidence</a:t>
            </a:r>
            <a:endParaRPr lang="en-US"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314325" y="811351"/>
            <a:ext cx="6477000" cy="1828800"/>
          </a:xfrm>
        </p:spPr>
        <p:txBody>
          <a:bodyPr>
            <a:normAutofit fontScale="90000"/>
          </a:bodyPr>
          <a:lstStyle/>
          <a:p>
            <a:pPr algn="ctr"/>
            <a:r>
              <a:rPr lang="en-US" sz="4400" dirty="0"/>
              <a:t>Sincere gratitude  is antithetical to entitlement</a:t>
            </a:r>
            <a:endParaRPr lang="en-US" dirty="0"/>
          </a:p>
        </p:txBody>
      </p:sp>
      <p:pic>
        <p:nvPicPr>
          <p:cNvPr id="4" name="Picture 3" descr="gratitude (1).jpg"/>
          <p:cNvPicPr>
            <a:picLocks noChangeAspect="1"/>
          </p:cNvPicPr>
          <p:nvPr/>
        </p:nvPicPr>
        <p:blipFill>
          <a:blip r:embed="rId3" cstate="print"/>
          <a:stretch>
            <a:fillRect/>
          </a:stretch>
        </p:blipFill>
        <p:spPr>
          <a:xfrm>
            <a:off x="3648075" y="2917825"/>
            <a:ext cx="4895850" cy="3549650"/>
          </a:xfrm>
          <a:prstGeom prst="rect">
            <a:avLst/>
          </a:prstGeom>
        </p:spPr>
      </p:pic>
      <p:sp>
        <p:nvSpPr>
          <p:cNvPr id="2" name="TextBox 1">
            <a:extLst>
              <a:ext uri="{FF2B5EF4-FFF2-40B4-BE49-F238E27FC236}">
                <a16:creationId xmlns:a16="http://schemas.microsoft.com/office/drawing/2014/main" id="{074FA9C2-BD2A-A713-3E5D-8C527F3A34FD}"/>
              </a:ext>
            </a:extLst>
          </p:cNvPr>
          <p:cNvSpPr txBox="1"/>
          <p:nvPr/>
        </p:nvSpPr>
        <p:spPr>
          <a:xfrm>
            <a:off x="7053262" y="811351"/>
            <a:ext cx="3990975" cy="1815882"/>
          </a:xfrm>
          <a:prstGeom prst="rect">
            <a:avLst/>
          </a:prstGeom>
          <a:noFill/>
        </p:spPr>
        <p:txBody>
          <a:bodyPr wrap="square" rtlCol="0">
            <a:spAutoFit/>
          </a:bodyPr>
          <a:lstStyle/>
          <a:p>
            <a:pPr algn="ctr"/>
            <a:r>
              <a:rPr lang="en-US" sz="3600" dirty="0"/>
              <a:t>Gratitude is the </a:t>
            </a:r>
            <a:r>
              <a:rPr lang="en-US" sz="4000" dirty="0"/>
              <a:t>opposite</a:t>
            </a:r>
            <a:r>
              <a:rPr lang="en-US" sz="3600" dirty="0"/>
              <a:t> of “You owe me…”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Step 2-Making Requests</a:t>
            </a:r>
          </a:p>
        </p:txBody>
      </p:sp>
      <p:sp>
        <p:nvSpPr>
          <p:cNvPr id="3" name="TextBox 2"/>
          <p:cNvSpPr txBox="1"/>
          <p:nvPr/>
        </p:nvSpPr>
        <p:spPr>
          <a:xfrm>
            <a:off x="3009900" y="2085975"/>
            <a:ext cx="6172200" cy="1938992"/>
          </a:xfrm>
          <a:prstGeom prst="rect">
            <a:avLst/>
          </a:prstGeom>
          <a:noFill/>
        </p:spPr>
        <p:txBody>
          <a:bodyPr wrap="square" rtlCol="0">
            <a:spAutoFit/>
          </a:bodyPr>
          <a:lstStyle/>
          <a:p>
            <a:pPr algn="ctr"/>
            <a:r>
              <a:rPr lang="en-US" sz="4000" dirty="0"/>
              <a:t>Not as easy as it sounds…</a:t>
            </a:r>
          </a:p>
          <a:p>
            <a:pPr algn="ctr"/>
            <a:r>
              <a:rPr lang="en-US" sz="4000" dirty="0"/>
              <a:t>Why?</a:t>
            </a:r>
          </a:p>
        </p:txBody>
      </p:sp>
      <p:pic>
        <p:nvPicPr>
          <p:cNvPr id="4" name="Picture 3" descr="help request.jpg"/>
          <p:cNvPicPr>
            <a:picLocks noChangeAspect="1"/>
          </p:cNvPicPr>
          <p:nvPr/>
        </p:nvPicPr>
        <p:blipFill>
          <a:blip r:embed="rId3" cstate="print"/>
          <a:stretch>
            <a:fillRect/>
          </a:stretch>
        </p:blipFill>
        <p:spPr>
          <a:xfrm>
            <a:off x="4800601" y="4495801"/>
            <a:ext cx="2600325" cy="1762125"/>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27098" y="1689443"/>
            <a:ext cx="8534400" cy="4525963"/>
          </a:xfrm>
        </p:spPr>
        <p:txBody>
          <a:bodyPr/>
          <a:lstStyle/>
          <a:p>
            <a:pPr marL="365760" lvl="2" indent="-256032">
              <a:spcBef>
                <a:spcPts val="400"/>
              </a:spcBef>
              <a:buClr>
                <a:schemeClr val="accent1"/>
              </a:buClr>
              <a:buSzPct val="68000"/>
              <a:buFont typeface="Wingdings 3"/>
              <a:buChar char=""/>
            </a:pPr>
            <a:endParaRPr lang="en-US" sz="2400" dirty="0">
              <a:latin typeface="Arial" pitchFamily="34" charset="0"/>
              <a:cs typeface="Arial" pitchFamily="34" charset="0"/>
            </a:endParaRPr>
          </a:p>
          <a:p>
            <a:pPr marL="365760" lvl="2" indent="-256032">
              <a:spcBef>
                <a:spcPts val="400"/>
              </a:spcBef>
              <a:buClr>
                <a:schemeClr val="accent1"/>
              </a:buClr>
              <a:buSzPct val="68000"/>
              <a:buFont typeface="Wingdings 3"/>
              <a:buChar char=""/>
            </a:pPr>
            <a:r>
              <a:rPr lang="en-US" sz="2800" dirty="0">
                <a:latin typeface="Arial" pitchFamily="34" charset="0"/>
                <a:cs typeface="Arial" pitchFamily="34" charset="0"/>
              </a:rPr>
              <a:t>Less vulnerable- Don't have to face disappointment</a:t>
            </a:r>
          </a:p>
          <a:p>
            <a:pPr marL="365760" lvl="2" indent="-256032">
              <a:spcBef>
                <a:spcPts val="400"/>
              </a:spcBef>
              <a:buClr>
                <a:schemeClr val="accent1"/>
              </a:buClr>
              <a:buSzPct val="68000"/>
              <a:buFont typeface="Wingdings 3"/>
              <a:buChar char=""/>
            </a:pPr>
            <a:endParaRPr lang="en-US" sz="2800" dirty="0">
              <a:latin typeface="Arial" pitchFamily="34" charset="0"/>
              <a:cs typeface="Arial" pitchFamily="34" charset="0"/>
            </a:endParaRPr>
          </a:p>
          <a:p>
            <a:pPr marL="365760" lvl="2" indent="-256032">
              <a:spcBef>
                <a:spcPts val="400"/>
              </a:spcBef>
              <a:buClr>
                <a:schemeClr val="accent1"/>
              </a:buClr>
              <a:buSzPct val="68000"/>
              <a:buFont typeface="Wingdings 3"/>
              <a:buChar char=""/>
            </a:pPr>
            <a:r>
              <a:rPr lang="en-US" sz="2800" dirty="0">
                <a:latin typeface="Arial" pitchFamily="34" charset="0"/>
                <a:cs typeface="Arial" pitchFamily="34" charset="0"/>
              </a:rPr>
              <a:t>Don't actually know what we want</a:t>
            </a:r>
          </a:p>
          <a:p>
            <a:pPr marL="365760" lvl="2" indent="-256032">
              <a:spcBef>
                <a:spcPts val="400"/>
              </a:spcBef>
              <a:buClr>
                <a:schemeClr val="accent1"/>
              </a:buClr>
              <a:buSzPct val="68000"/>
              <a:buFont typeface="Wingdings 3"/>
              <a:buChar char=""/>
            </a:pPr>
            <a:endParaRPr lang="en-US" sz="2800" dirty="0">
              <a:latin typeface="Arial" pitchFamily="34" charset="0"/>
              <a:cs typeface="Arial" pitchFamily="34" charset="0"/>
            </a:endParaRPr>
          </a:p>
          <a:p>
            <a:pPr marL="365760" lvl="2" indent="-256032">
              <a:spcBef>
                <a:spcPts val="400"/>
              </a:spcBef>
              <a:buClr>
                <a:schemeClr val="accent1"/>
              </a:buClr>
              <a:buSzPct val="68000"/>
              <a:buFont typeface="Wingdings 3"/>
              <a:buChar char=""/>
            </a:pPr>
            <a:r>
              <a:rPr lang="en-US" sz="2800" dirty="0">
                <a:latin typeface="Arial" pitchFamily="34" charset="0"/>
                <a:cs typeface="Arial" pitchFamily="34" charset="0"/>
              </a:rPr>
              <a:t>Don’t have to figure out a solution</a:t>
            </a:r>
          </a:p>
          <a:p>
            <a:pPr marL="365760" lvl="2" indent="-256032">
              <a:spcBef>
                <a:spcPts val="400"/>
              </a:spcBef>
              <a:buClr>
                <a:schemeClr val="accent1"/>
              </a:buClr>
              <a:buSzPct val="68000"/>
              <a:buFont typeface="Wingdings 3"/>
              <a:buChar char=""/>
            </a:pPr>
            <a:endParaRPr lang="en-US" sz="2800" dirty="0">
              <a:latin typeface="Arial" pitchFamily="34" charset="0"/>
              <a:cs typeface="Arial" pitchFamily="34" charset="0"/>
            </a:endParaRPr>
          </a:p>
          <a:p>
            <a:pPr marL="365760" lvl="2" indent="-256032">
              <a:spcBef>
                <a:spcPts val="400"/>
              </a:spcBef>
              <a:buClr>
                <a:schemeClr val="accent1"/>
              </a:buClr>
              <a:buSzPct val="68000"/>
              <a:buFont typeface="Wingdings 3"/>
              <a:buChar char=""/>
            </a:pPr>
            <a:r>
              <a:rPr lang="en-US" sz="2800" dirty="0">
                <a:latin typeface="Arial" pitchFamily="34" charset="0"/>
                <a:cs typeface="Arial" pitchFamily="34" charset="0"/>
              </a:rPr>
              <a:t>Risk shaking up the relationship</a:t>
            </a:r>
          </a:p>
          <a:p>
            <a:pPr marL="365760" lvl="2" indent="-256032">
              <a:spcBef>
                <a:spcPts val="400"/>
              </a:spcBef>
              <a:buClr>
                <a:schemeClr val="accent1"/>
              </a:buClr>
              <a:buSzPct val="68000"/>
              <a:buFont typeface="Wingdings 3"/>
              <a:buChar char=""/>
            </a:pPr>
            <a:endParaRPr lang="en-US" sz="2400" dirty="0"/>
          </a:p>
          <a:p>
            <a:pPr marL="365760" lvl="2" indent="-256032">
              <a:spcBef>
                <a:spcPts val="400"/>
              </a:spcBef>
              <a:buClr>
                <a:schemeClr val="accent1"/>
              </a:buClr>
              <a:buSzPct val="68000"/>
              <a:buFont typeface="Wingdings 3"/>
              <a:buChar char=""/>
            </a:pPr>
            <a:endParaRPr lang="en-US" sz="2400" dirty="0"/>
          </a:p>
          <a:p>
            <a:pPr marL="365760" lvl="2" indent="-256032">
              <a:spcBef>
                <a:spcPts val="400"/>
              </a:spcBef>
              <a:buClr>
                <a:schemeClr val="accent1"/>
              </a:buClr>
              <a:buSzPct val="68000"/>
              <a:buFont typeface="Wingdings 3"/>
              <a:buChar char=""/>
            </a:pPr>
            <a:endParaRPr lang="en-US" sz="2400" b="1" dirty="0"/>
          </a:p>
          <a:p>
            <a:pPr marL="365760" lvl="2" indent="-256032">
              <a:spcBef>
                <a:spcPts val="400"/>
              </a:spcBef>
              <a:buClr>
                <a:schemeClr val="accent1"/>
              </a:buClr>
              <a:buSzPct val="68000"/>
              <a:buFont typeface="Wingdings 3"/>
              <a:buChar char=""/>
            </a:pPr>
            <a:endParaRPr lang="en-US" sz="2400" dirty="0"/>
          </a:p>
          <a:p>
            <a:endParaRPr lang="en-US" dirty="0"/>
          </a:p>
        </p:txBody>
      </p:sp>
      <p:sp>
        <p:nvSpPr>
          <p:cNvPr id="3" name="Title 2"/>
          <p:cNvSpPr>
            <a:spLocks noGrp="1"/>
          </p:cNvSpPr>
          <p:nvPr>
            <p:ph type="title"/>
          </p:nvPr>
        </p:nvSpPr>
        <p:spPr/>
        <p:txBody>
          <a:bodyPr>
            <a:normAutofit fontScale="90000"/>
          </a:bodyPr>
          <a:lstStyle/>
          <a:p>
            <a:r>
              <a:rPr lang="en-US" dirty="0"/>
              <a:t>Why we don’t ask for what we want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 calcmode="lin" valueType="num">
                                      <p:cBhvr additive="base">
                                        <p:cTn id="1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7" end="7"/>
                                            </p:txEl>
                                          </p:spTgt>
                                        </p:tgtEl>
                                        <p:attrNameLst>
                                          <p:attrName>style.visibility</p:attrName>
                                        </p:attrNameLst>
                                      </p:cBhvr>
                                      <p:to>
                                        <p:strVal val="visible"/>
                                      </p:to>
                                    </p:set>
                                    <p:anim calcmode="lin" valueType="num">
                                      <p:cBhvr additive="base">
                                        <p:cTn id="25"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Often, we expect our loved ones to read our minds</a:t>
            </a:r>
          </a:p>
        </p:txBody>
      </p:sp>
      <p:pic>
        <p:nvPicPr>
          <p:cNvPr id="3" name="Picture 2" descr="crystal ball.jpg"/>
          <p:cNvPicPr>
            <a:picLocks noChangeAspect="1"/>
          </p:cNvPicPr>
          <p:nvPr/>
        </p:nvPicPr>
        <p:blipFill>
          <a:blip r:embed="rId3" cstate="print"/>
          <a:stretch>
            <a:fillRect/>
          </a:stretch>
        </p:blipFill>
        <p:spPr>
          <a:xfrm>
            <a:off x="3962400" y="2202867"/>
            <a:ext cx="4267200" cy="4036568"/>
          </a:xfrm>
          <a:prstGeom prst="ellipse">
            <a:avLst/>
          </a:prstGeom>
          <a:ln>
            <a:noFill/>
          </a:ln>
          <a:effectLst>
            <a:softEdge rad="112500"/>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ChangeArrowheads="1"/>
          </p:cNvSpPr>
          <p:nvPr/>
        </p:nvSpPr>
        <p:spPr bwMode="auto">
          <a:xfrm>
            <a:off x="2057400" y="1981200"/>
            <a:ext cx="3276600" cy="430887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defTabSz="914400" fontAlgn="base">
              <a:spcBef>
                <a:spcPct val="0"/>
              </a:spcBef>
              <a:spcAft>
                <a:spcPct val="0"/>
              </a:spcAft>
            </a:pPr>
            <a:r>
              <a:rPr lang="en-US" sz="3200" b="1" dirty="0">
                <a:latin typeface="Times New Roman" pitchFamily="18" charset="0"/>
                <a:ea typeface="Lucida Sans Unicode" pitchFamily="34" charset="0"/>
                <a:cs typeface="Times New Roman" pitchFamily="18" charset="0"/>
              </a:rPr>
              <a:t>YOU HAVE NO RIGHT </a:t>
            </a:r>
            <a:r>
              <a:rPr lang="en-US" sz="3200" b="1">
                <a:latin typeface="Times New Roman" pitchFamily="18" charset="0"/>
                <a:ea typeface="Lucida Sans Unicode" pitchFamily="34" charset="0"/>
                <a:cs typeface="Times New Roman" pitchFamily="18" charset="0"/>
              </a:rPr>
              <a:t>TO COMPLAIN </a:t>
            </a:r>
            <a:r>
              <a:rPr lang="en-US" sz="3200" b="1" dirty="0">
                <a:latin typeface="Times New Roman" pitchFamily="18" charset="0"/>
                <a:ea typeface="Lucida Sans Unicode" pitchFamily="34" charset="0"/>
                <a:cs typeface="Times New Roman" pitchFamily="18" charset="0"/>
              </a:rPr>
              <a:t>ABOUT NOT GETTING WHAT YOU'VE NEVER ASKED FOR. </a:t>
            </a:r>
            <a:endParaRPr lang="en-US" sz="1200" dirty="0">
              <a:latin typeface="Arial" pitchFamily="34" charset="0"/>
              <a:cs typeface="Arial" pitchFamily="34" charset="0"/>
            </a:endParaRPr>
          </a:p>
          <a:p>
            <a:pPr defTabSz="914400" eaLnBrk="0" fontAlgn="base" hangingPunct="0">
              <a:spcBef>
                <a:spcPct val="0"/>
              </a:spcBef>
              <a:spcAft>
                <a:spcPct val="0"/>
              </a:spcAft>
            </a:pPr>
            <a:endParaRPr lang="en-US" dirty="0">
              <a:latin typeface="Arial" pitchFamily="34" charset="0"/>
              <a:cs typeface="Arial" pitchFamily="34" charset="0"/>
            </a:endParaRPr>
          </a:p>
        </p:txBody>
      </p:sp>
      <p:pic>
        <p:nvPicPr>
          <p:cNvPr id="4" name="Picture 3" descr="complain.jpg"/>
          <p:cNvPicPr>
            <a:picLocks noChangeAspect="1"/>
          </p:cNvPicPr>
          <p:nvPr/>
        </p:nvPicPr>
        <p:blipFill>
          <a:blip r:embed="rId3" cstate="print"/>
          <a:stretch>
            <a:fillRect/>
          </a:stretch>
        </p:blipFill>
        <p:spPr>
          <a:xfrm>
            <a:off x="6096000" y="2438400"/>
            <a:ext cx="3931920" cy="3276600"/>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TM03457510[[fn=Savon]]</Template>
  <TotalTime>298</TotalTime>
  <Words>2573</Words>
  <Application>Microsoft Office PowerPoint</Application>
  <PresentationFormat>Widescreen</PresentationFormat>
  <Paragraphs>256</Paragraphs>
  <Slides>17</Slides>
  <Notes>17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vt:lpstr>
      <vt:lpstr>Calibri</vt:lpstr>
      <vt:lpstr>Century Gothic</vt:lpstr>
      <vt:lpstr>Garamond</vt:lpstr>
      <vt:lpstr>Times New Roman</vt:lpstr>
      <vt:lpstr>Wingdings</vt:lpstr>
      <vt:lpstr>Wingdings 3</vt:lpstr>
      <vt:lpstr>Savon</vt:lpstr>
      <vt:lpstr>Dealing with conflict-  winning strategies</vt:lpstr>
      <vt:lpstr>Remember that relational conflict is expected</vt:lpstr>
      <vt:lpstr>Step 1-Gratitude</vt:lpstr>
      <vt:lpstr>You Determine Your Happiness</vt:lpstr>
      <vt:lpstr>Sincere gratitude  is antithetical to entitlement</vt:lpstr>
      <vt:lpstr>Step 2-Making Requests</vt:lpstr>
      <vt:lpstr>Why we don’t ask for what we want</vt:lpstr>
      <vt:lpstr>Often, we expect our loved ones to read our minds</vt:lpstr>
      <vt:lpstr>PowerPoint Presentation</vt:lpstr>
      <vt:lpstr>PowerPoint Presentation</vt:lpstr>
      <vt:lpstr>PowerPoint Presentation</vt:lpstr>
      <vt:lpstr>Step 3-Self Soothing  managing your own anxiety </vt:lpstr>
      <vt:lpstr>10 Healthy Ways to Self-Soothe</vt:lpstr>
      <vt:lpstr>Self soothing is not:</vt:lpstr>
      <vt:lpstr>Step 4-attempt a repair</vt:lpstr>
      <vt:lpstr>            Repair checklist     Dr. John Gottman</vt:lpstr>
      <vt:lpstr>Winning Strategies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Dealing with conflict-  winning strategies</dc:title>
  <dc:creator>Jean Muir</dc:creator>
  <cp:lastModifiedBy>Jean Muir</cp:lastModifiedBy>
  <cp:revision>2</cp:revision>
  <dcterms:created xsi:type="dcterms:W3CDTF">2022-07-14T17:37:28Z</dcterms:created>
  <dcterms:modified xsi:type="dcterms:W3CDTF">2022-09-18T19:22:23Z</dcterms:modified>
</cp:coreProperties>
</file>